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2" r:id="rId2"/>
    <p:sldId id="258" r:id="rId3"/>
    <p:sldId id="367" r:id="rId4"/>
    <p:sldId id="362" r:id="rId5"/>
    <p:sldId id="354" r:id="rId6"/>
    <p:sldId id="397" r:id="rId7"/>
    <p:sldId id="398" r:id="rId8"/>
    <p:sldId id="403" r:id="rId9"/>
    <p:sldId id="280" r:id="rId10"/>
    <p:sldId id="285" r:id="rId11"/>
    <p:sldId id="402" r:id="rId12"/>
    <p:sldId id="393" r:id="rId13"/>
    <p:sldId id="392" r:id="rId14"/>
    <p:sldId id="299" r:id="rId15"/>
    <p:sldId id="358" r:id="rId16"/>
    <p:sldId id="363" r:id="rId17"/>
    <p:sldId id="364" r:id="rId18"/>
    <p:sldId id="365" r:id="rId19"/>
    <p:sldId id="360" r:id="rId20"/>
    <p:sldId id="361" r:id="rId21"/>
    <p:sldId id="330" r:id="rId22"/>
    <p:sldId id="366" r:id="rId23"/>
    <p:sldId id="369" r:id="rId24"/>
    <p:sldId id="321" r:id="rId25"/>
    <p:sldId id="335" r:id="rId26"/>
    <p:sldId id="263" r:id="rId27"/>
    <p:sldId id="257" r:id="rId28"/>
    <p:sldId id="256" r:id="rId29"/>
    <p:sldId id="343" r:id="rId30"/>
    <p:sldId id="395" r:id="rId31"/>
    <p:sldId id="342" r:id="rId32"/>
    <p:sldId id="338" r:id="rId33"/>
    <p:sldId id="326" r:id="rId34"/>
    <p:sldId id="340" r:id="rId35"/>
    <p:sldId id="341" r:id="rId36"/>
    <p:sldId id="404" r:id="rId37"/>
    <p:sldId id="401" r:id="rId38"/>
    <p:sldId id="394" r:id="rId39"/>
    <p:sldId id="357" r:id="rId40"/>
    <p:sldId id="368" r:id="rId41"/>
    <p:sldId id="400" r:id="rId42"/>
    <p:sldId id="399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 Sanderson" initials="TS" lastIdx="1" clrIdx="0">
    <p:extLst>
      <p:ext uri="{19B8F6BF-5375-455C-9EA6-DF929625EA0E}">
        <p15:presenceInfo xmlns:p15="http://schemas.microsoft.com/office/powerpoint/2012/main" userId="Thomas Sander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00B050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0939" autoAdjust="0"/>
  </p:normalViewPr>
  <p:slideViewPr>
    <p:cSldViewPr snapToGrid="0">
      <p:cViewPr varScale="1">
        <p:scale>
          <a:sx n="90" d="100"/>
          <a:sy n="90" d="100"/>
        </p:scale>
        <p:origin x="114" y="-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D9E94-989E-4908-AD89-74AEDE5E5140}" type="datetimeFigureOut">
              <a:rPr lang="en-CA" smtClean="0"/>
              <a:t>2024-03-12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16E97-58EB-48FD-A959-F90186F09BA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4028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A7762-5E27-8E4E-81DF-2A8A5C282FF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483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6E97-58EB-48FD-A959-F90186F09BA8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50658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16E97-58EB-48FD-A959-F90186F09BA8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3083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16E97-58EB-48FD-A959-F90186F09BA8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3130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16E97-58EB-48FD-A959-F90186F09BA8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76910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616E97-58EB-48FD-A959-F90186F09BA8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6804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616E97-58EB-48FD-A959-F90186F09BA8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838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AA7E-8161-4CDB-9F5C-71B04944A064}" type="datetimeFigureOut">
              <a:rPr lang="en-CA" smtClean="0"/>
              <a:t>2024-03-12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C0C57-393D-4791-8C71-4414CBAB6E3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7547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AA7E-8161-4CDB-9F5C-71B04944A064}" type="datetimeFigureOut">
              <a:rPr lang="en-CA" smtClean="0"/>
              <a:t>2024-03-12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C0C57-393D-4791-8C71-4414CBAB6E3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7330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AA7E-8161-4CDB-9F5C-71B04944A064}" type="datetimeFigureOut">
              <a:rPr lang="en-CA" smtClean="0"/>
              <a:t>2024-03-12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C0C57-393D-4791-8C71-4414CBAB6E3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1571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AA7E-8161-4CDB-9F5C-71B04944A064}" type="datetimeFigureOut">
              <a:rPr lang="en-CA" smtClean="0"/>
              <a:t>2024-03-12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C0C57-393D-4791-8C71-4414CBAB6E3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90591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AA7E-8161-4CDB-9F5C-71B04944A064}" type="datetimeFigureOut">
              <a:rPr lang="en-CA" smtClean="0"/>
              <a:t>2024-03-12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C0C57-393D-4791-8C71-4414CBAB6E3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115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AA7E-8161-4CDB-9F5C-71B04944A064}" type="datetimeFigureOut">
              <a:rPr lang="en-CA" smtClean="0"/>
              <a:t>2024-03-12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C0C57-393D-4791-8C71-4414CBAB6E3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6046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AA7E-8161-4CDB-9F5C-71B04944A064}" type="datetimeFigureOut">
              <a:rPr lang="en-CA" smtClean="0"/>
              <a:t>2024-03-12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C0C57-393D-4791-8C71-4414CBAB6E3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324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AA7E-8161-4CDB-9F5C-71B04944A064}" type="datetimeFigureOut">
              <a:rPr lang="en-CA" smtClean="0"/>
              <a:t>2024-03-12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C0C57-393D-4791-8C71-4414CBAB6E3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05604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AA7E-8161-4CDB-9F5C-71B04944A064}" type="datetimeFigureOut">
              <a:rPr lang="en-CA" smtClean="0"/>
              <a:t>2024-03-12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C0C57-393D-4791-8C71-4414CBAB6E3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47886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AA7E-8161-4CDB-9F5C-71B04944A064}" type="datetimeFigureOut">
              <a:rPr lang="en-CA" smtClean="0"/>
              <a:t>2024-03-12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C0C57-393D-4791-8C71-4414CBAB6E3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3494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0AA7E-8161-4CDB-9F5C-71B04944A064}" type="datetimeFigureOut">
              <a:rPr lang="en-CA" smtClean="0"/>
              <a:t>2024-03-12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C0C57-393D-4791-8C71-4414CBAB6E3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47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0AA7E-8161-4CDB-9F5C-71B04944A064}" type="datetimeFigureOut">
              <a:rPr lang="en-CA" smtClean="0"/>
              <a:t>2024-03-12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DC0C57-393D-4791-8C71-4414CBAB6E3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68738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11" Type="http://schemas.openxmlformats.org/officeDocument/2006/relationships/image" Target="../media/image71.jpeg"/><Relationship Id="rId5" Type="http://schemas.openxmlformats.org/officeDocument/2006/relationships/image" Target="../media/image65.jpg"/><Relationship Id="rId10" Type="http://schemas.openxmlformats.org/officeDocument/2006/relationships/image" Target="../media/image70.jpg"/><Relationship Id="rId4" Type="http://schemas.openxmlformats.org/officeDocument/2006/relationships/image" Target="../media/image64.jpg"/><Relationship Id="rId9" Type="http://schemas.openxmlformats.org/officeDocument/2006/relationships/image" Target="../media/image6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image" Target="../media/image68.jpg"/><Relationship Id="rId7" Type="http://schemas.openxmlformats.org/officeDocument/2006/relationships/image" Target="../media/image74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Relationship Id="rId9" Type="http://schemas.openxmlformats.org/officeDocument/2006/relationships/image" Target="../media/image7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6.png"/><Relationship Id="rId7" Type="http://schemas.openxmlformats.org/officeDocument/2006/relationships/image" Target="../media/image18.jpeg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10" Type="http://schemas.openxmlformats.org/officeDocument/2006/relationships/hyperlink" Target="mailto:igor@lunenfeld.ca" TargetMode="External"/><Relationship Id="rId4" Type="http://schemas.openxmlformats.org/officeDocument/2006/relationships/image" Target="../media/image87.jpeg"/><Relationship Id="rId9" Type="http://schemas.openxmlformats.org/officeDocument/2006/relationships/hyperlink" Target="mailto:Bettyjo.Edgell@phenogenomics.ca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gif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emf"/><Relationship Id="rId7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1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9.jpeg"/><Relationship Id="rId5" Type="http://schemas.openxmlformats.org/officeDocument/2006/relationships/image" Target="../media/image97.png"/><Relationship Id="rId4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png"/><Relationship Id="rId4" Type="http://schemas.openxmlformats.org/officeDocument/2006/relationships/image" Target="../media/image1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33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30.jpeg"/><Relationship Id="rId4" Type="http://schemas.openxmlformats.org/officeDocument/2006/relationships/image" Target="../media/image12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media" Target="../media/media2.mp4"/><Relationship Id="rId7" Type="http://schemas.openxmlformats.org/officeDocument/2006/relationships/image" Target="../media/image3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emf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40.png"/><Relationship Id="rId4" Type="http://schemas.openxmlformats.org/officeDocument/2006/relationships/video" Target="../media/media2.mp4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2658" y="0"/>
            <a:ext cx="9144000" cy="2387600"/>
          </a:xfrm>
        </p:spPr>
        <p:txBody>
          <a:bodyPr/>
          <a:lstStyle/>
          <a:p>
            <a:r>
              <a:rPr lang="en-US" i="1" dirty="0"/>
              <a:t>Centre for </a:t>
            </a:r>
            <a:r>
              <a:rPr lang="en-US" i="1" dirty="0" err="1"/>
              <a:t>Optophysiology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1455" y="2898324"/>
            <a:ext cx="9144000" cy="1655762"/>
          </a:xfrm>
        </p:spPr>
        <p:txBody>
          <a:bodyPr/>
          <a:lstStyle/>
          <a:p>
            <a:r>
              <a:rPr lang="en-US" dirty="0"/>
              <a:t>A new core facility located in the Department of Physiology at the University of Toronto and at The Centre for Phenogenomics (TCP)</a:t>
            </a:r>
            <a:endParaRPr lang="en-CA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723" y="1338605"/>
            <a:ext cx="1843067" cy="9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A4F0D5-6124-4F3B-94B1-3637A644C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644" y="4593414"/>
            <a:ext cx="2536536" cy="5017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86BDFF-CDA2-4F17-BEEE-44ED914DC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273" y="4692871"/>
            <a:ext cx="2239081" cy="30287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28CBBF9-5274-486C-A86A-CCD14AB74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699" y="4559282"/>
            <a:ext cx="1654871" cy="53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e Centre for Phenogenomics (TCP)">
            <a:extLst>
              <a:ext uri="{FF2B5EF4-FFF2-40B4-BE49-F238E27FC236}">
                <a16:creationId xmlns:a16="http://schemas.microsoft.com/office/drawing/2014/main" id="{FF8EA246-C41E-4C4A-A4E0-79160BDB4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479" y="4113114"/>
            <a:ext cx="1711066" cy="115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294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ide field Fluorescence lifetime imaging microscopy FL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88" y="728355"/>
            <a:ext cx="4862131" cy="216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59774" y="110842"/>
            <a:ext cx="9338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Fluorescence lifetime imaging (FLIM) - Bruker and </a:t>
            </a:r>
            <a:r>
              <a:rPr lang="en-US" sz="2800" dirty="0" err="1"/>
              <a:t>Scientifica</a:t>
            </a:r>
            <a:endParaRPr lang="en-CA" sz="2800" dirty="0"/>
          </a:p>
        </p:txBody>
      </p:sp>
      <p:sp>
        <p:nvSpPr>
          <p:cNvPr id="2" name="Rectangle 1"/>
          <p:cNvSpPr/>
          <p:nvPr/>
        </p:nvSpPr>
        <p:spPr>
          <a:xfrm>
            <a:off x="184191" y="3056742"/>
            <a:ext cx="12007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[Ca</a:t>
            </a:r>
            <a:r>
              <a:rPr lang="en-US" sz="1600" baseline="30000" dirty="0"/>
              <a:t>2+</a:t>
            </a:r>
            <a:r>
              <a:rPr lang="en-US" sz="1600" dirty="0"/>
              <a:t>] readout is not affected by dye concentration, light scattering, photobleaching, micro-viscosity, temperature </a:t>
            </a:r>
            <a:r>
              <a:rPr lang="en-US" sz="1600" i="1" dirty="0"/>
              <a:t>(Light absorption and scattering in organized tissue are strongly wavelength dependent, so </a:t>
            </a:r>
            <a:r>
              <a:rPr lang="en-US" sz="1600" i="1" dirty="0" err="1"/>
              <a:t>ratiometric</a:t>
            </a:r>
            <a:r>
              <a:rPr lang="en-US" sz="1600" i="1" dirty="0"/>
              <a:t> dyes are not ideal)</a:t>
            </a:r>
          </a:p>
          <a:p>
            <a:endParaRPr lang="en-CA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0702955" y="4890"/>
            <a:ext cx="1399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bg1">
                    <a:lumMod val="50000"/>
                  </a:schemeClr>
                </a:solidFill>
              </a:rPr>
              <a:t>In vitro</a:t>
            </a:r>
            <a:endParaRPr lang="en-CA" sz="3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D810CC-A36F-4884-87B2-557E8D405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460" y="872113"/>
            <a:ext cx="2676721" cy="20519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9C7450-C417-42D1-8C0E-D23E03086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1438" y="854567"/>
            <a:ext cx="1748987" cy="10192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F4AEBBE-DEB7-4D9F-BEB5-7BB357F73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6638" y="1887917"/>
            <a:ext cx="1581252" cy="948319"/>
          </a:xfrm>
          <a:prstGeom prst="rect">
            <a:avLst/>
          </a:prstGeom>
        </p:spPr>
      </p:pic>
      <p:pic>
        <p:nvPicPr>
          <p:cNvPr id="16" name="Picture 2" descr="Overview of fluorescence correlation spectroscopy (FCS). Overview of... |  Download Scientific Diagram">
            <a:extLst>
              <a:ext uri="{FF2B5EF4-FFF2-40B4-BE49-F238E27FC236}">
                <a16:creationId xmlns:a16="http://schemas.microsoft.com/office/drawing/2014/main" id="{BBB22CD7-394F-4907-BE3F-6C36D8D0A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536" y="4555158"/>
            <a:ext cx="5488346" cy="194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04558" y="2752469"/>
            <a:ext cx="1504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(Zheng et al 2015)</a:t>
            </a:r>
          </a:p>
          <a:p>
            <a:endParaRPr lang="en-CA" sz="1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667896-CA91-4433-8169-F0AEC30B6B9A}"/>
              </a:ext>
            </a:extLst>
          </p:cNvPr>
          <p:cNvSpPr txBox="1"/>
          <p:nvPr/>
        </p:nvSpPr>
        <p:spPr>
          <a:xfrm>
            <a:off x="586268" y="3806912"/>
            <a:ext cx="8290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Fluorescence correlation spectroscopy (FCS) - Bruker</a:t>
            </a:r>
            <a:endParaRPr lang="en-CA" sz="28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724B69-5BD5-4E57-8BE1-B18BC0A3FC68}"/>
              </a:ext>
            </a:extLst>
          </p:cNvPr>
          <p:cNvSpPr/>
          <p:nvPr/>
        </p:nvSpPr>
        <p:spPr>
          <a:xfrm>
            <a:off x="7001110" y="4600490"/>
            <a:ext cx="49443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</a:rPr>
              <a:t>Fluorescence correlation spectroscopy (</a:t>
            </a:r>
            <a:r>
              <a:rPr lang="en-US" b="1" dirty="0">
                <a:solidFill>
                  <a:srgbClr val="222222"/>
                </a:solidFill>
              </a:rPr>
              <a:t>FCS</a:t>
            </a:r>
            <a:r>
              <a:rPr lang="en-US" dirty="0">
                <a:solidFill>
                  <a:srgbClr val="222222"/>
                </a:solidFill>
              </a:rPr>
              <a:t>) is a correlation analysis of fluctuation of the fluorescence intensity. </a:t>
            </a:r>
          </a:p>
          <a:p>
            <a:endParaRPr lang="en-US" dirty="0">
              <a:solidFill>
                <a:srgbClr val="22222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</a:rPr>
              <a:t>Measure concentration and diffusion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22222"/>
                </a:solidFill>
              </a:rPr>
              <a:t>Also Measure association in FCCS</a:t>
            </a:r>
            <a:endParaRPr lang="en-CA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3C570D-E878-40DA-AB84-D8EFFE835931}"/>
              </a:ext>
            </a:extLst>
          </p:cNvPr>
          <p:cNvSpPr txBox="1"/>
          <p:nvPr/>
        </p:nvSpPr>
        <p:spPr>
          <a:xfrm>
            <a:off x="7897906" y="1283295"/>
            <a:ext cx="1078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Measure </a:t>
            </a:r>
          </a:p>
          <a:p>
            <a:r>
              <a:rPr lang="en-US" b="1" dirty="0"/>
              <a:t>[Ca</a:t>
            </a:r>
            <a:r>
              <a:rPr lang="en-US" b="1" baseline="30000" dirty="0"/>
              <a:t>2+</a:t>
            </a:r>
            <a:r>
              <a:rPr lang="en-US" b="1" dirty="0"/>
              <a:t>]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15F375-FD94-46E0-A925-C19B829B8DFE}"/>
              </a:ext>
            </a:extLst>
          </p:cNvPr>
          <p:cNvSpPr txBox="1"/>
          <p:nvPr/>
        </p:nvSpPr>
        <p:spPr>
          <a:xfrm>
            <a:off x="10749476" y="1234557"/>
            <a:ext cx="1251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Measure </a:t>
            </a:r>
          </a:p>
          <a:p>
            <a:r>
              <a:rPr lang="en-US" b="1" dirty="0"/>
              <a:t>association</a:t>
            </a:r>
          </a:p>
        </p:txBody>
      </p:sp>
    </p:spTree>
    <p:extLst>
      <p:ext uri="{BB962C8B-B14F-4D97-AF65-F5344CB8AC3E}">
        <p14:creationId xmlns:p14="http://schemas.microsoft.com/office/powerpoint/2010/main" val="3221296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416ACA-6F6B-40CF-A655-9A3EF77D2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65" y="0"/>
            <a:ext cx="11705192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F57C5E-35FB-4B41-9E24-005B5370E4C3}"/>
              </a:ext>
            </a:extLst>
          </p:cNvPr>
          <p:cNvSpPr txBox="1"/>
          <p:nvPr/>
        </p:nvSpPr>
        <p:spPr>
          <a:xfrm>
            <a:off x="12718473" y="54210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1822E8-0B5E-4670-8333-B0601C9D90E1}"/>
              </a:ext>
            </a:extLst>
          </p:cNvPr>
          <p:cNvSpPr txBox="1"/>
          <p:nvPr/>
        </p:nvSpPr>
        <p:spPr>
          <a:xfrm>
            <a:off x="5771408" y="6488668"/>
            <a:ext cx="17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Neurolucida</a:t>
            </a:r>
            <a:r>
              <a:rPr lang="en-US" dirty="0"/>
              <a:t> 360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AEC25D-19F7-432C-BD1F-99392C30BEE5}"/>
              </a:ext>
            </a:extLst>
          </p:cNvPr>
          <p:cNvSpPr txBox="1"/>
          <p:nvPr/>
        </p:nvSpPr>
        <p:spPr>
          <a:xfrm>
            <a:off x="8591798" y="5790418"/>
            <a:ext cx="32360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L</a:t>
            </a: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ayer 5 pyramidal neuron in prelimbic cortex, filled with </a:t>
            </a:r>
            <a:r>
              <a:rPr lang="en-US" sz="1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neurobiotin</a:t>
            </a:r>
            <a:r>
              <a:rPr lang="en-US" sz="1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during patching, fixed, and then fluorescently labelled with streptavidin-Alexa594 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750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66;p15">
            <a:extLst>
              <a:ext uri="{FF2B5EF4-FFF2-40B4-BE49-F238E27FC236}">
                <a16:creationId xmlns:a16="http://schemas.microsoft.com/office/drawing/2014/main" id="{058D7335-54A9-7358-A5E6-78D5F80BFC20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366" y="2822804"/>
            <a:ext cx="9660526" cy="348658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BCB02A-C80B-2ACD-C8B9-0683AE2376EB}"/>
              </a:ext>
            </a:extLst>
          </p:cNvPr>
          <p:cNvSpPr txBox="1"/>
          <p:nvPr/>
        </p:nvSpPr>
        <p:spPr>
          <a:xfrm>
            <a:off x="7832809" y="4209072"/>
            <a:ext cx="1528763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Atlas Imaging</a:t>
            </a:r>
          </a:p>
        </p:txBody>
      </p:sp>
      <p:sp>
        <p:nvSpPr>
          <p:cNvPr id="7" name="Google Shape;60;p14">
            <a:extLst>
              <a:ext uri="{FF2B5EF4-FFF2-40B4-BE49-F238E27FC236}">
                <a16:creationId xmlns:a16="http://schemas.microsoft.com/office/drawing/2014/main" id="{86E9933B-61C7-49C3-8A0A-110C91BBA600}"/>
              </a:ext>
            </a:extLst>
          </p:cNvPr>
          <p:cNvSpPr txBox="1">
            <a:spLocks/>
          </p:cNvSpPr>
          <p:nvPr/>
        </p:nvSpPr>
        <p:spPr>
          <a:xfrm>
            <a:off x="352379" y="1426058"/>
            <a:ext cx="8750677" cy="823626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n-US" sz="4000" dirty="0"/>
              <a:t>Cerebrovascular architecture in the neonatal mouse brain post hypoxic-ischemic brain injury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395D71-A734-4F2B-AEBC-6251830B3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1633" y="4419119"/>
            <a:ext cx="951595" cy="1269100"/>
          </a:xfrm>
          <a:prstGeom prst="rect">
            <a:avLst/>
          </a:prstGeom>
        </p:spPr>
      </p:pic>
      <p:pic>
        <p:nvPicPr>
          <p:cNvPr id="1028" name="Picture 4" descr="Andie Ovcjak - PhD Researcher - University of Toronto | LinkedIn">
            <a:extLst>
              <a:ext uri="{FF2B5EF4-FFF2-40B4-BE49-F238E27FC236}">
                <a16:creationId xmlns:a16="http://schemas.microsoft.com/office/drawing/2014/main" id="{6A19B56A-6985-4092-8FBE-F94C2FD7F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545" y="2500733"/>
            <a:ext cx="1163683" cy="116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27698F-0063-43D9-AF16-4B03764464B3}"/>
              </a:ext>
            </a:extLst>
          </p:cNvPr>
          <p:cNvSpPr txBox="1"/>
          <p:nvPr/>
        </p:nvSpPr>
        <p:spPr>
          <a:xfrm>
            <a:off x="10226722" y="3664416"/>
            <a:ext cx="1403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Andie Ovcjak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A7CD13-FFAA-4103-95F3-3985EB9F90F3}"/>
              </a:ext>
            </a:extLst>
          </p:cNvPr>
          <p:cNvSpPr txBox="1"/>
          <p:nvPr/>
        </p:nvSpPr>
        <p:spPr>
          <a:xfrm>
            <a:off x="10254502" y="5781280"/>
            <a:ext cx="1485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Zhengwei Luo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0A6A29-BA5A-4232-816A-C3C0F33A27DB}"/>
              </a:ext>
            </a:extLst>
          </p:cNvPr>
          <p:cNvSpPr txBox="1"/>
          <p:nvPr/>
        </p:nvSpPr>
        <p:spPr>
          <a:xfrm>
            <a:off x="9865784" y="1732218"/>
            <a:ext cx="2051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Zhong-Ping Feng</a:t>
            </a:r>
          </a:p>
        </p:txBody>
      </p:sp>
      <p:pic>
        <p:nvPicPr>
          <p:cNvPr id="1030" name="Picture 6" descr="IMS Thanks Zhong-Ping Feng for Service as Director of International  Development | Institute of Medical Science">
            <a:extLst>
              <a:ext uri="{FF2B5EF4-FFF2-40B4-BE49-F238E27FC236}">
                <a16:creationId xmlns:a16="http://schemas.microsoft.com/office/drawing/2014/main" id="{DA3B7092-838B-4812-A68F-25A52F30C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7786" y="457954"/>
            <a:ext cx="1181203" cy="118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911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9C698188-2ADE-6BC5-D73D-6628E6169093}"/>
              </a:ext>
            </a:extLst>
          </p:cNvPr>
          <p:cNvSpPr txBox="1"/>
          <p:nvPr/>
        </p:nvSpPr>
        <p:spPr>
          <a:xfrm>
            <a:off x="8761092" y="1259716"/>
            <a:ext cx="38094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CA" sz="1800" b="1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Z stack: </a:t>
            </a:r>
            <a:r>
              <a:rPr lang="en-CA" sz="18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800 um</a:t>
            </a:r>
            <a:endParaRPr lang="en-CA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CA" sz="1800" b="1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Step size: </a:t>
            </a:r>
            <a:r>
              <a:rPr lang="en-CA" sz="18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4 um</a:t>
            </a:r>
            <a:endParaRPr lang="en-CA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CA" sz="1800" b="1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Average frames/image: </a:t>
            </a:r>
            <a:r>
              <a:rPr lang="en-CA" sz="18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32</a:t>
            </a:r>
            <a:endParaRPr lang="en-CA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CA" sz="1800" b="1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Tiles: </a:t>
            </a:r>
            <a:r>
              <a:rPr lang="en-CA" sz="1800" u="none" strike="noStrike" dirty="0">
                <a:solidFill>
                  <a:srgbClr val="000000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60-70 tiles (201 slices/tile)</a:t>
            </a:r>
            <a:endParaRPr lang="en-CA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AD803A-F595-53FE-D156-038CCA2AF2D5}"/>
              </a:ext>
            </a:extLst>
          </p:cNvPr>
          <p:cNvSpPr txBox="1"/>
          <p:nvPr/>
        </p:nvSpPr>
        <p:spPr>
          <a:xfrm>
            <a:off x="3119792" y="3343756"/>
            <a:ext cx="61007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dirty="0">
                <a:effectLst/>
              </a:rPr>
              <a:t> </a:t>
            </a:r>
            <a:endParaRPr lang="en-US" dirty="0"/>
          </a:p>
        </p:txBody>
      </p:sp>
      <p:pic>
        <p:nvPicPr>
          <p:cNvPr id="6" name="Picture 5" descr="A computer screen with a picture of a brain&#10;&#10;Description automatically generated">
            <a:extLst>
              <a:ext uri="{FF2B5EF4-FFF2-40B4-BE49-F238E27FC236}">
                <a16:creationId xmlns:a16="http://schemas.microsoft.com/office/drawing/2014/main" id="{5AD6A6E9-E5A0-1237-A3A8-28AC748BF8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99" t="19136" r="12561" b="15668"/>
          <a:stretch/>
        </p:blipFill>
        <p:spPr>
          <a:xfrm rot="10800000">
            <a:off x="73524" y="1319017"/>
            <a:ext cx="2232128" cy="1534227"/>
          </a:xfrm>
          <a:prstGeom prst="rect">
            <a:avLst/>
          </a:prstGeom>
        </p:spPr>
      </p:pic>
      <p:pic>
        <p:nvPicPr>
          <p:cNvPr id="7" name="Google Shape;134;p20">
            <a:extLst>
              <a:ext uri="{FF2B5EF4-FFF2-40B4-BE49-F238E27FC236}">
                <a16:creationId xmlns:a16="http://schemas.microsoft.com/office/drawing/2014/main" id="{8AA66AB6-C348-4B15-9215-2AD6455842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7725" t="2885" r="26026" b="69977"/>
          <a:stretch/>
        </p:blipFill>
        <p:spPr>
          <a:xfrm rot="10800000">
            <a:off x="2477668" y="1319017"/>
            <a:ext cx="1978794" cy="153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4;p20">
            <a:extLst>
              <a:ext uri="{FF2B5EF4-FFF2-40B4-BE49-F238E27FC236}">
                <a16:creationId xmlns:a16="http://schemas.microsoft.com/office/drawing/2014/main" id="{DA17DE3C-921D-FCB4-875A-38AFFBA4AC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7829" t="68246" r="25921" b="4615"/>
          <a:stretch/>
        </p:blipFill>
        <p:spPr>
          <a:xfrm>
            <a:off x="6782298" y="1315525"/>
            <a:ext cx="1978794" cy="153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34;p20">
            <a:extLst>
              <a:ext uri="{FF2B5EF4-FFF2-40B4-BE49-F238E27FC236}">
                <a16:creationId xmlns:a16="http://schemas.microsoft.com/office/drawing/2014/main" id="{B8059636-06AF-0221-1875-9CE6BED8E97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7725" t="35759" r="26026" b="37102"/>
          <a:stretch/>
        </p:blipFill>
        <p:spPr>
          <a:xfrm>
            <a:off x="4631488" y="1319016"/>
            <a:ext cx="1978794" cy="153727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0C4A88-276F-7FC1-D946-A9C08D620C69}"/>
              </a:ext>
            </a:extLst>
          </p:cNvPr>
          <p:cNvSpPr txBox="1"/>
          <p:nvPr/>
        </p:nvSpPr>
        <p:spPr>
          <a:xfrm>
            <a:off x="73524" y="1005007"/>
            <a:ext cx="2643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XYZ stitching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61FCB7-9E8F-B074-DF0A-FC767B54CBE0}"/>
              </a:ext>
            </a:extLst>
          </p:cNvPr>
          <p:cNvSpPr txBox="1"/>
          <p:nvPr/>
        </p:nvSpPr>
        <p:spPr>
          <a:xfrm>
            <a:off x="2397470" y="1290440"/>
            <a:ext cx="566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5DD370-1ABE-34F1-3955-6037F5FF6BC7}"/>
              </a:ext>
            </a:extLst>
          </p:cNvPr>
          <p:cNvSpPr txBox="1"/>
          <p:nvPr/>
        </p:nvSpPr>
        <p:spPr>
          <a:xfrm>
            <a:off x="4589884" y="1286353"/>
            <a:ext cx="566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XZ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1C122E-8053-3D9B-C220-9074F8008F8B}"/>
              </a:ext>
            </a:extLst>
          </p:cNvPr>
          <p:cNvSpPr txBox="1"/>
          <p:nvPr/>
        </p:nvSpPr>
        <p:spPr>
          <a:xfrm>
            <a:off x="6698982" y="1285853"/>
            <a:ext cx="566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YZ</a:t>
            </a:r>
          </a:p>
        </p:txBody>
      </p:sp>
      <p:pic>
        <p:nvPicPr>
          <p:cNvPr id="14" name="Google Shape;104;p18">
            <a:extLst>
              <a:ext uri="{FF2B5EF4-FFF2-40B4-BE49-F238E27FC236}">
                <a16:creationId xmlns:a16="http://schemas.microsoft.com/office/drawing/2014/main" id="{0853EFF3-A6BE-9EF2-4D6A-F69E62EF43A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3441519" y="2948378"/>
            <a:ext cx="5308961" cy="381087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18;p18">
            <a:extLst>
              <a:ext uri="{FF2B5EF4-FFF2-40B4-BE49-F238E27FC236}">
                <a16:creationId xmlns:a16="http://schemas.microsoft.com/office/drawing/2014/main" id="{D2FAC4B1-EB1B-8AB1-4DDB-88DC3A73AD3F}"/>
              </a:ext>
            </a:extLst>
          </p:cNvPr>
          <p:cNvSpPr txBox="1"/>
          <p:nvPr/>
        </p:nvSpPr>
        <p:spPr>
          <a:xfrm>
            <a:off x="73524" y="110875"/>
            <a:ext cx="12118475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Maximum intensity projection of 2P dataset:</a:t>
            </a:r>
            <a:endParaRPr sz="4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4CA52A-FA1D-1E92-3DF9-D6943ECF0896}"/>
              </a:ext>
            </a:extLst>
          </p:cNvPr>
          <p:cNvSpPr txBox="1"/>
          <p:nvPr/>
        </p:nvSpPr>
        <p:spPr>
          <a:xfrm>
            <a:off x="8798157" y="3145657"/>
            <a:ext cx="339384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CA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FITC-conjugated albumin perfused through the vasculature of the animal allows us to visualize and quantify changes in the microvascular architecture.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CA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CA" dirty="0">
                <a:latin typeface="Calibri Light" panose="020F0302020204030204" pitchFamily="34" charset="0"/>
                <a:cs typeface="Calibri Light" panose="020F0302020204030204" pitchFamily="34" charset="0"/>
              </a:rPr>
              <a:t>P</a:t>
            </a:r>
            <a:r>
              <a:rPr lang="en-CA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roperties of the 3D vascular tree that are calculated: vessel length, vessel diameter, vessel segment density, vessel length density, percent capillaries, percent blood volume.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AA9FD85-7707-58E9-38AB-1F79B2A10221}"/>
              </a:ext>
            </a:extLst>
          </p:cNvPr>
          <p:cNvSpPr txBox="1"/>
          <p:nvPr/>
        </p:nvSpPr>
        <p:spPr>
          <a:xfrm>
            <a:off x="63116" y="4061655"/>
            <a:ext cx="309424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CA" sz="1800" b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Cerebral vasculature of postnatal day 8 mouse pup, 24 hr following hypoxic-ischemic brain injury (unilateral CCA ligation + hypoxia)</a:t>
            </a:r>
            <a:endParaRPr lang="en-CA" b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4EE9AD8B-D698-3DB6-BEB3-3FA200E26D4B}"/>
              </a:ext>
            </a:extLst>
          </p:cNvPr>
          <p:cNvSpPr/>
          <p:nvPr/>
        </p:nvSpPr>
        <p:spPr>
          <a:xfrm>
            <a:off x="3141523" y="4651714"/>
            <a:ext cx="599991" cy="420074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358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Stimulated emission depletion </a:t>
            </a:r>
            <a:r>
              <a:rPr lang="en-US" dirty="0" err="1"/>
              <a:t>nanoscopy</a:t>
            </a:r>
            <a:r>
              <a:rPr lang="en-US" dirty="0"/>
              <a:t> (STED)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/>
          <p:cNvSpPr txBox="1"/>
          <p:nvPr/>
        </p:nvSpPr>
        <p:spPr>
          <a:xfrm>
            <a:off x="10702955" y="4890"/>
            <a:ext cx="1399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bg1">
                    <a:lumMod val="50000"/>
                  </a:schemeClr>
                </a:solidFill>
              </a:rPr>
              <a:t>In vitro</a:t>
            </a:r>
            <a:endParaRPr lang="en-CA" sz="3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743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259A9F-7DF0-466B-B1B7-78D88439CE38}"/>
              </a:ext>
            </a:extLst>
          </p:cNvPr>
          <p:cNvSpPr txBox="1">
            <a:spLocks/>
          </p:cNvSpPr>
          <p:nvPr/>
        </p:nvSpPr>
        <p:spPr>
          <a:xfrm>
            <a:off x="779463" y="433607"/>
            <a:ext cx="10515600" cy="14285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Stimulated emission depletion microscopy (STED)</a:t>
            </a:r>
            <a:endParaRPr lang="en-C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E29D51-DCC3-4357-8A38-A7E8C56E005D}"/>
              </a:ext>
            </a:extLst>
          </p:cNvPr>
          <p:cNvSpPr/>
          <p:nvPr/>
        </p:nvSpPr>
        <p:spPr>
          <a:xfrm>
            <a:off x="1804510" y="2215457"/>
            <a:ext cx="1230198" cy="952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6E4223E-AD57-4C7A-BBBC-B39EC299E922}"/>
              </a:ext>
            </a:extLst>
          </p:cNvPr>
          <p:cNvSpPr/>
          <p:nvPr/>
        </p:nvSpPr>
        <p:spPr>
          <a:xfrm>
            <a:off x="2476564" y="2030597"/>
            <a:ext cx="1230198" cy="952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A3A0DC-9ADC-4130-B942-5FFBAAB5760E}"/>
              </a:ext>
            </a:extLst>
          </p:cNvPr>
          <p:cNvSpPr/>
          <p:nvPr/>
        </p:nvSpPr>
        <p:spPr>
          <a:xfrm>
            <a:off x="5368202" y="2305953"/>
            <a:ext cx="673636" cy="952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DB68B1-199E-48FA-91F2-A01A0094ED7C}"/>
              </a:ext>
            </a:extLst>
          </p:cNvPr>
          <p:cNvGrpSpPr/>
          <p:nvPr/>
        </p:nvGrpSpPr>
        <p:grpSpPr>
          <a:xfrm>
            <a:off x="1896183" y="1823572"/>
            <a:ext cx="8029575" cy="4566744"/>
            <a:chOff x="2100130" y="1550732"/>
            <a:chExt cx="8029575" cy="456674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DAB6C07-DFAD-4272-8E33-4C22AC3B8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0130" y="1550732"/>
              <a:ext cx="8029575" cy="424815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2BC32B9-D42F-4E1D-B7B1-9FC97C2AE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76154" y="5798882"/>
              <a:ext cx="2053551" cy="318594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5C41964-C0A3-4EC7-AC4E-7632C079644B}"/>
              </a:ext>
            </a:extLst>
          </p:cNvPr>
          <p:cNvSpPr/>
          <p:nvPr/>
        </p:nvSpPr>
        <p:spPr>
          <a:xfrm>
            <a:off x="1512189" y="3634273"/>
            <a:ext cx="9315987" cy="2883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2-Colour photolithography - Physical Chemistry Chemical Physics (RSC  Publishing)">
            <a:extLst>
              <a:ext uri="{FF2B5EF4-FFF2-40B4-BE49-F238E27FC236}">
                <a16:creationId xmlns:a16="http://schemas.microsoft.com/office/drawing/2014/main" id="{7539D86F-D947-4BBA-AEE2-AC15929F8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760" y="4292706"/>
            <a:ext cx="2361382" cy="1474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B3195A-6335-4BFA-909B-B65832A71D9D}"/>
              </a:ext>
            </a:extLst>
          </p:cNvPr>
          <p:cNvSpPr/>
          <p:nvPr/>
        </p:nvSpPr>
        <p:spPr>
          <a:xfrm>
            <a:off x="5094514" y="4512684"/>
            <a:ext cx="587828" cy="937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02FE50-08E7-4F39-975C-060B33D7CAB9}"/>
              </a:ext>
            </a:extLst>
          </p:cNvPr>
          <p:cNvSpPr txBox="1"/>
          <p:nvPr/>
        </p:nvSpPr>
        <p:spPr>
          <a:xfrm>
            <a:off x="3670111" y="4737807"/>
            <a:ext cx="1956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Resolution</a:t>
            </a:r>
            <a:endParaRPr lang="en-CA" sz="32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828457-6F5F-45AC-979E-EC3969CF3E22}"/>
              </a:ext>
            </a:extLst>
          </p:cNvPr>
          <p:cNvSpPr/>
          <p:nvPr/>
        </p:nvSpPr>
        <p:spPr>
          <a:xfrm>
            <a:off x="7306474" y="4641757"/>
            <a:ext cx="587828" cy="937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082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5887A78-B341-4006-A227-69A7B46BCE38}"/>
              </a:ext>
            </a:extLst>
          </p:cNvPr>
          <p:cNvGrpSpPr/>
          <p:nvPr/>
        </p:nvGrpSpPr>
        <p:grpSpPr>
          <a:xfrm>
            <a:off x="2081211" y="1697654"/>
            <a:ext cx="8029575" cy="4566744"/>
            <a:chOff x="2100130" y="1550732"/>
            <a:chExt cx="8029575" cy="45667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4130154-21CA-4A5C-987C-44F70ED93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0130" y="1550732"/>
              <a:ext cx="8029575" cy="424815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4561842-45CD-42FD-8E83-A33CB8FF86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76154" y="5798882"/>
              <a:ext cx="2053551" cy="318594"/>
            </a:xfrm>
            <a:prstGeom prst="rect">
              <a:avLst/>
            </a:prstGeom>
          </p:spPr>
        </p:pic>
      </p:grpSp>
      <p:pic>
        <p:nvPicPr>
          <p:cNvPr id="5" name="Picture 2" descr="The Power of STED Microscopy, Part 2: Sample Preparation.">
            <a:extLst>
              <a:ext uri="{FF2B5EF4-FFF2-40B4-BE49-F238E27FC236}">
                <a16:creationId xmlns:a16="http://schemas.microsoft.com/office/drawing/2014/main" id="{2E14A836-F868-4EF8-94C4-1A1A9CA32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236" y="3821729"/>
            <a:ext cx="6181169" cy="256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0F372A4-8868-49C3-A9E0-9E471AF0D384}"/>
              </a:ext>
            </a:extLst>
          </p:cNvPr>
          <p:cNvSpPr txBox="1">
            <a:spLocks/>
          </p:cNvSpPr>
          <p:nvPr/>
        </p:nvSpPr>
        <p:spPr>
          <a:xfrm>
            <a:off x="779463" y="433607"/>
            <a:ext cx="10515600" cy="14285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Stimulated emission depletion microscopy (STED)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8077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uper-resolution Imaging at the AIC - Microscopy Matt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58" y="3904127"/>
            <a:ext cx="5692486" cy="2755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362" y="2022049"/>
            <a:ext cx="3891983" cy="402195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79463" y="433607"/>
            <a:ext cx="10515600" cy="14285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Stimulated emission depletion microscopy (STED)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10702955" y="4890"/>
            <a:ext cx="1399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bg1">
                    <a:lumMod val="50000"/>
                  </a:schemeClr>
                </a:solidFill>
              </a:rPr>
              <a:t>In vitro</a:t>
            </a:r>
            <a:endParaRPr lang="en-CA" sz="3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04510" y="2215457"/>
            <a:ext cx="1230198" cy="952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2476564" y="2030597"/>
            <a:ext cx="1230198" cy="952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7D949DE-5187-48FC-A3D8-B22C1A0DAA06}"/>
              </a:ext>
            </a:extLst>
          </p:cNvPr>
          <p:cNvSpPr/>
          <p:nvPr/>
        </p:nvSpPr>
        <p:spPr>
          <a:xfrm>
            <a:off x="5368202" y="2305953"/>
            <a:ext cx="673636" cy="9521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2" name="Picture 10" descr="OSA | Analytical description of STED microscopy performance">
            <a:extLst>
              <a:ext uri="{FF2B5EF4-FFF2-40B4-BE49-F238E27FC236}">
                <a16:creationId xmlns:a16="http://schemas.microsoft.com/office/drawing/2014/main" id="{00F7F864-18CB-4A00-ACD5-97FAA1120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69" y="1654279"/>
            <a:ext cx="2975018" cy="194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832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3FB78-D048-4370-AEDB-80D54BED6E1F}"/>
              </a:ext>
            </a:extLst>
          </p:cNvPr>
          <p:cNvSpPr txBox="1">
            <a:spLocks/>
          </p:cNvSpPr>
          <p:nvPr/>
        </p:nvSpPr>
        <p:spPr>
          <a:xfrm>
            <a:off x="779463" y="433607"/>
            <a:ext cx="10515600" cy="14285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Stimulated emission depletion microscopy (STED)</a:t>
            </a:r>
            <a:endParaRPr lang="en-CA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4E05FA-E060-4AEF-A4CC-0D327DC6315D}"/>
              </a:ext>
            </a:extLst>
          </p:cNvPr>
          <p:cNvGrpSpPr/>
          <p:nvPr/>
        </p:nvGrpSpPr>
        <p:grpSpPr>
          <a:xfrm>
            <a:off x="1908595" y="1823572"/>
            <a:ext cx="8029575" cy="4566744"/>
            <a:chOff x="2100130" y="1550732"/>
            <a:chExt cx="8029575" cy="45667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2BCD129-3EC8-4DF0-97B0-EEC16471C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0130" y="1550732"/>
              <a:ext cx="8029575" cy="424815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6FF939-59D2-483A-945F-913F71284B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76154" y="5798882"/>
              <a:ext cx="2053551" cy="3185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71586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72613C-4747-474B-A229-A3A4D4EE74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17" y="2438400"/>
            <a:ext cx="5103223" cy="382741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CC6DCA8-BEF1-4A2C-A068-76F502D30AB3}"/>
              </a:ext>
            </a:extLst>
          </p:cNvPr>
          <p:cNvSpPr/>
          <p:nvPr/>
        </p:nvSpPr>
        <p:spPr>
          <a:xfrm>
            <a:off x="654796" y="2423056"/>
            <a:ext cx="5112144" cy="3842762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880E5CC-8946-4D23-A179-7801105D9AA1}"/>
              </a:ext>
            </a:extLst>
          </p:cNvPr>
          <p:cNvSpPr/>
          <p:nvPr/>
        </p:nvSpPr>
        <p:spPr>
          <a:xfrm>
            <a:off x="9298468" y="1061246"/>
            <a:ext cx="2475916" cy="3849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952DFF-3B4B-472F-823D-90C1D067DF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894" y="1584337"/>
            <a:ext cx="5103224" cy="382741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1C69E3A-9286-4D3A-9BB8-5D5A863A1F84}"/>
              </a:ext>
            </a:extLst>
          </p:cNvPr>
          <p:cNvCxnSpPr/>
          <p:nvPr/>
        </p:nvCxnSpPr>
        <p:spPr>
          <a:xfrm flipH="1" flipV="1">
            <a:off x="5766940" y="2481943"/>
            <a:ext cx="918444" cy="774441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170552-EB9E-43B4-8E84-2C44F29A0EBF}"/>
              </a:ext>
            </a:extLst>
          </p:cNvPr>
          <p:cNvCxnSpPr>
            <a:cxnSpLocks/>
          </p:cNvCxnSpPr>
          <p:nvPr/>
        </p:nvCxnSpPr>
        <p:spPr>
          <a:xfrm flipH="1">
            <a:off x="5766940" y="4153991"/>
            <a:ext cx="1377667" cy="2111827"/>
          </a:xfrm>
          <a:prstGeom prst="line">
            <a:avLst/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FA29634-06C0-477E-8C0C-D45A48931B8B}"/>
              </a:ext>
            </a:extLst>
          </p:cNvPr>
          <p:cNvSpPr txBox="1"/>
          <p:nvPr/>
        </p:nvSpPr>
        <p:spPr>
          <a:xfrm>
            <a:off x="1248744" y="2011610"/>
            <a:ext cx="1769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Detectors (APDs)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781DFD-915C-419B-8559-01535B8EAC1C}"/>
              </a:ext>
            </a:extLst>
          </p:cNvPr>
          <p:cNvSpPr txBox="1"/>
          <p:nvPr/>
        </p:nvSpPr>
        <p:spPr>
          <a:xfrm>
            <a:off x="1631015" y="6419047"/>
            <a:ext cx="4368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Excitation Lasers (</a:t>
            </a:r>
            <a:r>
              <a:rPr lang="en-US" b="1" dirty="0"/>
              <a:t>405, 485, 561 and 640 nm</a:t>
            </a:r>
            <a:r>
              <a:rPr lang="en-US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0B9C0C-3166-48BE-A46E-38F2926494DF}"/>
              </a:ext>
            </a:extLst>
          </p:cNvPr>
          <p:cNvSpPr txBox="1"/>
          <p:nvPr/>
        </p:nvSpPr>
        <p:spPr>
          <a:xfrm>
            <a:off x="663717" y="6434391"/>
            <a:ext cx="1147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Pinhole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97D97F-D2D1-49EE-A03F-DE81A255DF3D}"/>
              </a:ext>
            </a:extLst>
          </p:cNvPr>
          <p:cNvSpPr txBox="1"/>
          <p:nvPr/>
        </p:nvSpPr>
        <p:spPr>
          <a:xfrm>
            <a:off x="3676573" y="1317309"/>
            <a:ext cx="1399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595 nm </a:t>
            </a:r>
            <a:r>
              <a:rPr lang="en-US" dirty="0"/>
              <a:t>and </a:t>
            </a:r>
            <a:r>
              <a:rPr lang="en-US" b="1" dirty="0"/>
              <a:t>775 nm </a:t>
            </a:r>
            <a:r>
              <a:rPr lang="en-US" dirty="0"/>
              <a:t>STED lasers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932F8E-3E0D-4313-8F6A-0F1BD46327DC}"/>
              </a:ext>
            </a:extLst>
          </p:cNvPr>
          <p:cNvSpPr txBox="1"/>
          <p:nvPr/>
        </p:nvSpPr>
        <p:spPr>
          <a:xfrm>
            <a:off x="6758001" y="6434391"/>
            <a:ext cx="3692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SLM (to make the doughnut)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2AAB6B-F5A6-465E-839B-421C89C395F6}"/>
              </a:ext>
            </a:extLst>
          </p:cNvPr>
          <p:cNvSpPr/>
          <p:nvPr/>
        </p:nvSpPr>
        <p:spPr>
          <a:xfrm>
            <a:off x="1399592" y="3429000"/>
            <a:ext cx="1968759" cy="11616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8AE8B53-07C3-4605-82F7-23E3915D8F97}"/>
              </a:ext>
            </a:extLst>
          </p:cNvPr>
          <p:cNvSpPr/>
          <p:nvPr/>
        </p:nvSpPr>
        <p:spPr>
          <a:xfrm>
            <a:off x="3404430" y="3419669"/>
            <a:ext cx="1399592" cy="1180322"/>
          </a:xfrm>
          <a:custGeom>
            <a:avLst/>
            <a:gdLst>
              <a:gd name="connsiteX0" fmla="*/ 0 w 1385596"/>
              <a:gd name="connsiteY0" fmla="*/ 0 h 1138334"/>
              <a:gd name="connsiteX1" fmla="*/ 13996 w 1385596"/>
              <a:gd name="connsiteY1" fmla="*/ 1091681 h 1138334"/>
              <a:gd name="connsiteX2" fmla="*/ 18661 w 1385596"/>
              <a:gd name="connsiteY2" fmla="*/ 1124338 h 1138334"/>
              <a:gd name="connsiteX3" fmla="*/ 564502 w 1385596"/>
              <a:gd name="connsiteY3" fmla="*/ 1138334 h 1138334"/>
              <a:gd name="connsiteX4" fmla="*/ 545841 w 1385596"/>
              <a:gd name="connsiteY4" fmla="*/ 601824 h 1138334"/>
              <a:gd name="connsiteX5" fmla="*/ 1385596 w 1385596"/>
              <a:gd name="connsiteY5" fmla="*/ 662473 h 1138334"/>
              <a:gd name="connsiteX6" fmla="*/ 1380930 w 1385596"/>
              <a:gd name="connsiteY6" fmla="*/ 46653 h 1138334"/>
              <a:gd name="connsiteX7" fmla="*/ 0 w 1385596"/>
              <a:gd name="connsiteY7" fmla="*/ 0 h 1138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85596" h="1138334">
                <a:moveTo>
                  <a:pt x="0" y="0"/>
                </a:moveTo>
                <a:lnTo>
                  <a:pt x="13996" y="1091681"/>
                </a:lnTo>
                <a:lnTo>
                  <a:pt x="18661" y="1124338"/>
                </a:lnTo>
                <a:lnTo>
                  <a:pt x="564502" y="1138334"/>
                </a:lnTo>
                <a:lnTo>
                  <a:pt x="545841" y="601824"/>
                </a:lnTo>
                <a:lnTo>
                  <a:pt x="1385596" y="662473"/>
                </a:lnTo>
                <a:cubicBezTo>
                  <a:pt x="1384041" y="457200"/>
                  <a:pt x="1382485" y="251926"/>
                  <a:pt x="1380930" y="46653"/>
                </a:cubicBez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95F8A2-295D-43F5-9D70-7C7B88B3EA15}"/>
              </a:ext>
            </a:extLst>
          </p:cNvPr>
          <p:cNvSpPr/>
          <p:nvPr/>
        </p:nvSpPr>
        <p:spPr>
          <a:xfrm>
            <a:off x="3984171" y="4100804"/>
            <a:ext cx="1012373" cy="8024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12A927-DC03-46A9-817B-8D32A1A7E148}"/>
              </a:ext>
            </a:extLst>
          </p:cNvPr>
          <p:cNvSpPr/>
          <p:nvPr/>
        </p:nvSpPr>
        <p:spPr>
          <a:xfrm>
            <a:off x="1043474" y="4778828"/>
            <a:ext cx="767910" cy="8024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5C12CE6-D2C1-4FFF-9578-DC2A547F2225}"/>
              </a:ext>
            </a:extLst>
          </p:cNvPr>
          <p:cNvSpPr/>
          <p:nvPr/>
        </p:nvSpPr>
        <p:spPr>
          <a:xfrm>
            <a:off x="2338874" y="4791424"/>
            <a:ext cx="1399592" cy="11616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6963D82-B0F7-4C1A-B83B-CE930AA784FE}"/>
              </a:ext>
            </a:extLst>
          </p:cNvPr>
          <p:cNvCxnSpPr>
            <a:cxnSpLocks/>
          </p:cNvCxnSpPr>
          <p:nvPr/>
        </p:nvCxnSpPr>
        <p:spPr>
          <a:xfrm>
            <a:off x="2041367" y="2329231"/>
            <a:ext cx="39360" cy="13190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C20F5E0-CAEC-4D73-9282-DF38206DBF58}"/>
              </a:ext>
            </a:extLst>
          </p:cNvPr>
          <p:cNvCxnSpPr>
            <a:cxnSpLocks/>
          </p:cNvCxnSpPr>
          <p:nvPr/>
        </p:nvCxnSpPr>
        <p:spPr>
          <a:xfrm flipH="1">
            <a:off x="4080346" y="2329231"/>
            <a:ext cx="99222" cy="14216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49C135D-5414-414D-89BF-51A9DD5A712E}"/>
              </a:ext>
            </a:extLst>
          </p:cNvPr>
          <p:cNvCxnSpPr>
            <a:cxnSpLocks/>
          </p:cNvCxnSpPr>
          <p:nvPr/>
        </p:nvCxnSpPr>
        <p:spPr>
          <a:xfrm flipV="1">
            <a:off x="1204346" y="5295122"/>
            <a:ext cx="223083" cy="115886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EF8D883-E48A-40E0-AC51-316AFA8B90BD}"/>
              </a:ext>
            </a:extLst>
          </p:cNvPr>
          <p:cNvCxnSpPr>
            <a:cxnSpLocks/>
          </p:cNvCxnSpPr>
          <p:nvPr/>
        </p:nvCxnSpPr>
        <p:spPr>
          <a:xfrm flipV="1">
            <a:off x="2906917" y="5411755"/>
            <a:ext cx="131753" cy="105482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F2094AD-FD8E-455B-8A90-A6F85C9274BF}"/>
              </a:ext>
            </a:extLst>
          </p:cNvPr>
          <p:cNvCxnSpPr>
            <a:cxnSpLocks/>
          </p:cNvCxnSpPr>
          <p:nvPr/>
        </p:nvCxnSpPr>
        <p:spPr>
          <a:xfrm flipH="1" flipV="1">
            <a:off x="4376369" y="4599991"/>
            <a:ext cx="2309015" cy="20680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2897CF9-A04A-47A4-976D-01A7E9DD1146}"/>
              </a:ext>
            </a:extLst>
          </p:cNvPr>
          <p:cNvSpPr txBox="1"/>
          <p:nvPr/>
        </p:nvSpPr>
        <p:spPr>
          <a:xfrm>
            <a:off x="2606210" y="131442"/>
            <a:ext cx="65972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/>
              <a:t>Abberior</a:t>
            </a:r>
            <a:r>
              <a:rPr lang="en-US" sz="4800" dirty="0"/>
              <a:t> Expert line STED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39FAB4-EC59-4A67-ACDF-EC3FA88F37E4}"/>
              </a:ext>
            </a:extLst>
          </p:cNvPr>
          <p:cNvSpPr txBox="1"/>
          <p:nvPr/>
        </p:nvSpPr>
        <p:spPr>
          <a:xfrm>
            <a:off x="9298468" y="1061246"/>
            <a:ext cx="2548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+ 920 nm 2 photon laser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1507323-EE0F-4251-AFE4-B03F6EB4BA91}"/>
              </a:ext>
            </a:extLst>
          </p:cNvPr>
          <p:cNvCxnSpPr>
            <a:cxnSpLocks/>
          </p:cNvCxnSpPr>
          <p:nvPr/>
        </p:nvCxnSpPr>
        <p:spPr>
          <a:xfrm flipH="1">
            <a:off x="9011506" y="1485438"/>
            <a:ext cx="771236" cy="163777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563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1DFEA0B7-A1C5-4DFA-95AF-02B9707B040C}"/>
              </a:ext>
            </a:extLst>
          </p:cNvPr>
          <p:cNvSpPr txBox="1"/>
          <p:nvPr/>
        </p:nvSpPr>
        <p:spPr>
          <a:xfrm>
            <a:off x="9031282" y="6347472"/>
            <a:ext cx="350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In vivo </a:t>
            </a:r>
            <a:r>
              <a:rPr lang="en-US" b="1" dirty="0">
                <a:solidFill>
                  <a:schemeClr val="bg1"/>
                </a:solidFill>
              </a:rPr>
              <a:t>electrophysiology</a:t>
            </a:r>
            <a:endParaRPr lang="en-CA" b="1" dirty="0">
              <a:solidFill>
                <a:schemeClr val="bg1"/>
              </a:solidFill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527C39D-A24D-4FF0-969A-DCDCF5F74CD3}"/>
              </a:ext>
            </a:extLst>
          </p:cNvPr>
          <p:cNvGrpSpPr/>
          <p:nvPr/>
        </p:nvGrpSpPr>
        <p:grpSpPr>
          <a:xfrm>
            <a:off x="-19665" y="-42439"/>
            <a:ext cx="12275609" cy="6915187"/>
            <a:chOff x="-19665" y="-42439"/>
            <a:chExt cx="12275609" cy="6915187"/>
          </a:xfrm>
        </p:grpSpPr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521D3D3C-C869-406F-9517-75A6A6424AF4}"/>
                </a:ext>
              </a:extLst>
            </p:cNvPr>
            <p:cNvSpPr/>
            <p:nvPr/>
          </p:nvSpPr>
          <p:spPr>
            <a:xfrm>
              <a:off x="-19665" y="-19665"/>
              <a:ext cx="7631606" cy="6892413"/>
            </a:xfrm>
            <a:custGeom>
              <a:avLst/>
              <a:gdLst>
                <a:gd name="connsiteX0" fmla="*/ 4208207 w 7620000"/>
                <a:gd name="connsiteY0" fmla="*/ 6862917 h 6892413"/>
                <a:gd name="connsiteX1" fmla="*/ 7620000 w 7620000"/>
                <a:gd name="connsiteY1" fmla="*/ 19665 h 6892413"/>
                <a:gd name="connsiteX2" fmla="*/ 9833 w 7620000"/>
                <a:gd name="connsiteY2" fmla="*/ 0 h 6892413"/>
                <a:gd name="connsiteX3" fmla="*/ 0 w 7620000"/>
                <a:gd name="connsiteY3" fmla="*/ 6892413 h 6892413"/>
                <a:gd name="connsiteX4" fmla="*/ 4208207 w 7620000"/>
                <a:gd name="connsiteY4" fmla="*/ 6862917 h 6892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00" h="6892413">
                  <a:moveTo>
                    <a:pt x="4208207" y="6862917"/>
                  </a:moveTo>
                  <a:lnTo>
                    <a:pt x="7620000" y="19665"/>
                  </a:lnTo>
                  <a:lnTo>
                    <a:pt x="9833" y="0"/>
                  </a:lnTo>
                  <a:cubicBezTo>
                    <a:pt x="6555" y="2297471"/>
                    <a:pt x="3278" y="4594942"/>
                    <a:pt x="0" y="6892413"/>
                  </a:cubicBezTo>
                  <a:lnTo>
                    <a:pt x="4208207" y="6862917"/>
                  </a:lnTo>
                  <a:close/>
                </a:path>
              </a:pathLst>
            </a:custGeom>
            <a:solidFill>
              <a:srgbClr val="26CC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82" name="Freeform 40">
              <a:extLst>
                <a:ext uri="{FF2B5EF4-FFF2-40B4-BE49-F238E27FC236}">
                  <a16:creationId xmlns:a16="http://schemas.microsoft.com/office/drawing/2014/main" id="{7815C961-B543-49DC-9B94-CD021DA41613}"/>
                </a:ext>
              </a:extLst>
            </p:cNvPr>
            <p:cNvSpPr/>
            <p:nvPr/>
          </p:nvSpPr>
          <p:spPr>
            <a:xfrm>
              <a:off x="4205802" y="-24580"/>
              <a:ext cx="8050142" cy="6882580"/>
            </a:xfrm>
            <a:custGeom>
              <a:avLst/>
              <a:gdLst>
                <a:gd name="connsiteX0" fmla="*/ 3382297 w 8052619"/>
                <a:gd name="connsiteY0" fmla="*/ 0 h 6872748"/>
                <a:gd name="connsiteX1" fmla="*/ 0 w 8052619"/>
                <a:gd name="connsiteY1" fmla="*/ 6862916 h 6872748"/>
                <a:gd name="connsiteX2" fmla="*/ 8052619 w 8052619"/>
                <a:gd name="connsiteY2" fmla="*/ 6872748 h 6872748"/>
                <a:gd name="connsiteX3" fmla="*/ 8032955 w 8052619"/>
                <a:gd name="connsiteY3" fmla="*/ 0 h 6872748"/>
                <a:gd name="connsiteX4" fmla="*/ 3382297 w 8052619"/>
                <a:gd name="connsiteY4" fmla="*/ 0 h 687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2619" h="6872748">
                  <a:moveTo>
                    <a:pt x="3382297" y="0"/>
                  </a:moveTo>
                  <a:lnTo>
                    <a:pt x="0" y="6862916"/>
                  </a:lnTo>
                  <a:lnTo>
                    <a:pt x="8052619" y="6872748"/>
                  </a:lnTo>
                  <a:cubicBezTo>
                    <a:pt x="8046064" y="4581832"/>
                    <a:pt x="8039510" y="2290916"/>
                    <a:pt x="8032955" y="0"/>
                  </a:cubicBezTo>
                  <a:lnTo>
                    <a:pt x="338229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A4921E9-E0FB-47E6-8CBC-134F1AB055E3}"/>
                </a:ext>
              </a:extLst>
            </p:cNvPr>
            <p:cNvSpPr txBox="1"/>
            <p:nvPr/>
          </p:nvSpPr>
          <p:spPr>
            <a:xfrm rot="17865650">
              <a:off x="6375125" y="453530"/>
              <a:ext cx="1361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In vitro MSB</a:t>
              </a:r>
              <a:endParaRPr lang="en-CA" b="1" i="1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278C6B2-8DDF-4F9C-B45B-853C3FDB99A2}"/>
                </a:ext>
              </a:extLst>
            </p:cNvPr>
            <p:cNvSpPr txBox="1"/>
            <p:nvPr/>
          </p:nvSpPr>
          <p:spPr>
            <a:xfrm rot="17865650">
              <a:off x="6793919" y="551664"/>
              <a:ext cx="1222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</a:rPr>
                <a:t>In vivo TCP</a:t>
              </a:r>
              <a:endParaRPr lang="en-CA" b="1" i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18920A6-BA3E-43AD-B0E5-335A1287646E}"/>
                </a:ext>
              </a:extLst>
            </p:cNvPr>
            <p:cNvSpPr/>
            <p:nvPr/>
          </p:nvSpPr>
          <p:spPr>
            <a:xfrm>
              <a:off x="4862963" y="2482553"/>
              <a:ext cx="2379307" cy="166408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66AEE-3EBD-4259-8F17-40A15709DB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865" y="2957510"/>
              <a:ext cx="1349505" cy="68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63D24D-E908-4D94-B1E0-6C6905F8B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6641" y="3106148"/>
              <a:ext cx="3470415" cy="138816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16A509-201F-4FDE-9EEE-C3BEA17180D4}"/>
                </a:ext>
              </a:extLst>
            </p:cNvPr>
            <p:cNvSpPr/>
            <p:nvPr/>
          </p:nvSpPr>
          <p:spPr>
            <a:xfrm>
              <a:off x="7497961" y="2544021"/>
              <a:ext cx="1511560" cy="21787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385051-F04F-414A-B7B3-92E990A22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586" y="4818015"/>
              <a:ext cx="2243051" cy="1495367"/>
            </a:xfrm>
            <a:prstGeom prst="rect">
              <a:avLst/>
            </a:prstGeom>
          </p:spPr>
        </p:pic>
        <p:pic>
          <p:nvPicPr>
            <p:cNvPr id="9" name="Picture 2" descr="https://www.mightexbio.com/wp-content/uploads/2019/01/oasis-implant_small_diagram_v3_updated_imaging.png">
              <a:extLst>
                <a:ext uri="{FF2B5EF4-FFF2-40B4-BE49-F238E27FC236}">
                  <a16:creationId xmlns:a16="http://schemas.microsoft.com/office/drawing/2014/main" id="{2A4E0ABD-90D7-40B3-B5AD-C0936F07B1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3214" y="4783007"/>
              <a:ext cx="2423444" cy="1334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2D52BDC-2CAB-4F96-AB68-42B9725D95C8}"/>
                </a:ext>
              </a:extLst>
            </p:cNvPr>
            <p:cNvSpPr/>
            <p:nvPr/>
          </p:nvSpPr>
          <p:spPr>
            <a:xfrm>
              <a:off x="8021525" y="2129253"/>
              <a:ext cx="166511" cy="1741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43D28B2-112D-48D7-8C02-5E87D98B7F15}"/>
                </a:ext>
              </a:extLst>
            </p:cNvPr>
            <p:cNvSpPr/>
            <p:nvPr/>
          </p:nvSpPr>
          <p:spPr>
            <a:xfrm>
              <a:off x="8815134" y="3536987"/>
              <a:ext cx="166511" cy="1741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11B3ED5-DCEA-4453-9F7A-1A75997D92CF}"/>
                </a:ext>
              </a:extLst>
            </p:cNvPr>
            <p:cNvSpPr/>
            <p:nvPr/>
          </p:nvSpPr>
          <p:spPr>
            <a:xfrm>
              <a:off x="8825420" y="5391527"/>
              <a:ext cx="166511" cy="1741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55E30E1-AC49-4DFD-9426-21E21B7881B3}"/>
                </a:ext>
              </a:extLst>
            </p:cNvPr>
            <p:cNvSpPr/>
            <p:nvPr/>
          </p:nvSpPr>
          <p:spPr>
            <a:xfrm>
              <a:off x="6106085" y="5045794"/>
              <a:ext cx="166511" cy="1741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3D3F43-5A90-45C6-B913-A54E7E9B0E77}"/>
                </a:ext>
              </a:extLst>
            </p:cNvPr>
            <p:cNvSpPr/>
            <p:nvPr/>
          </p:nvSpPr>
          <p:spPr>
            <a:xfrm>
              <a:off x="3773690" y="4943786"/>
              <a:ext cx="166511" cy="1741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57AFFC5-165A-4419-BB79-011B08724D97}"/>
                </a:ext>
              </a:extLst>
            </p:cNvPr>
            <p:cNvSpPr/>
            <p:nvPr/>
          </p:nvSpPr>
          <p:spPr>
            <a:xfrm>
              <a:off x="3522841" y="2580530"/>
              <a:ext cx="166511" cy="1741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C3D858-7532-435B-9BBE-BA0CE6193568}"/>
                </a:ext>
              </a:extLst>
            </p:cNvPr>
            <p:cNvSpPr/>
            <p:nvPr/>
          </p:nvSpPr>
          <p:spPr>
            <a:xfrm>
              <a:off x="5738848" y="1597468"/>
              <a:ext cx="166511" cy="1741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9C95EA9-B35F-4EF6-8416-1A1F8CD36A82}"/>
                </a:ext>
              </a:extLst>
            </p:cNvPr>
            <p:cNvCxnSpPr>
              <a:endCxn id="11" idx="3"/>
            </p:cNvCxnSpPr>
            <p:nvPr/>
          </p:nvCxnSpPr>
          <p:spPr>
            <a:xfrm flipV="1">
              <a:off x="7123560" y="2277917"/>
              <a:ext cx="922350" cy="6820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5033311-DF77-4A14-AE99-4F11343DEC85}"/>
                </a:ext>
              </a:extLst>
            </p:cNvPr>
            <p:cNvCxnSpPr>
              <a:endCxn id="12" idx="2"/>
            </p:cNvCxnSpPr>
            <p:nvPr/>
          </p:nvCxnSpPr>
          <p:spPr>
            <a:xfrm>
              <a:off x="7242270" y="3427507"/>
              <a:ext cx="1572864" cy="196566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609F638-8AD4-4E0A-8939-07A3A3560867}"/>
                </a:ext>
              </a:extLst>
            </p:cNvPr>
            <p:cNvCxnSpPr>
              <a:endCxn id="13" idx="1"/>
            </p:cNvCxnSpPr>
            <p:nvPr/>
          </p:nvCxnSpPr>
          <p:spPr>
            <a:xfrm>
              <a:off x="6878289" y="3938718"/>
              <a:ext cx="1971516" cy="1478316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56D7937-96D0-4246-8B53-27A7E85D7BA3}"/>
                </a:ext>
              </a:extLst>
            </p:cNvPr>
            <p:cNvCxnSpPr>
              <a:endCxn id="14" idx="0"/>
            </p:cNvCxnSpPr>
            <p:nvPr/>
          </p:nvCxnSpPr>
          <p:spPr>
            <a:xfrm>
              <a:off x="6091740" y="4155183"/>
              <a:ext cx="97601" cy="89061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9ECDFA2-9B6E-46A7-BBBC-2C7743141819}"/>
                </a:ext>
              </a:extLst>
            </p:cNvPr>
            <p:cNvCxnSpPr/>
            <p:nvPr/>
          </p:nvCxnSpPr>
          <p:spPr>
            <a:xfrm flipV="1">
              <a:off x="3926119" y="3914128"/>
              <a:ext cx="1289862" cy="1066232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3454DD9-69A1-4FD7-8BB8-9DE03E633A65}"/>
                </a:ext>
              </a:extLst>
            </p:cNvPr>
            <p:cNvCxnSpPr>
              <a:cxnSpLocks/>
              <a:stCxn id="16" idx="6"/>
            </p:cNvCxnSpPr>
            <p:nvPr/>
          </p:nvCxnSpPr>
          <p:spPr>
            <a:xfrm flipV="1">
              <a:off x="3587721" y="3492278"/>
              <a:ext cx="1292409" cy="284253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B8CCC26-DA82-4069-BABE-BA14E9CC6828}"/>
                </a:ext>
              </a:extLst>
            </p:cNvPr>
            <p:cNvCxnSpPr>
              <a:stCxn id="17" idx="6"/>
            </p:cNvCxnSpPr>
            <p:nvPr/>
          </p:nvCxnSpPr>
          <p:spPr>
            <a:xfrm>
              <a:off x="3689352" y="2667616"/>
              <a:ext cx="1358367" cy="196838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C2040AC-4DE7-4BA6-A0C2-EAABB65C0571}"/>
                </a:ext>
              </a:extLst>
            </p:cNvPr>
            <p:cNvSpPr txBox="1"/>
            <p:nvPr/>
          </p:nvSpPr>
          <p:spPr>
            <a:xfrm>
              <a:off x="2018417" y="42098"/>
              <a:ext cx="28779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Dual extended wavelength laser multiphoton imaging</a:t>
              </a:r>
              <a:endParaRPr lang="en-CA" b="1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0A68656-7D6E-437E-9871-5A7593285EC5}"/>
                </a:ext>
              </a:extLst>
            </p:cNvPr>
            <p:cNvSpPr txBox="1"/>
            <p:nvPr/>
          </p:nvSpPr>
          <p:spPr>
            <a:xfrm>
              <a:off x="432916" y="2488410"/>
              <a:ext cx="31254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Super resolution microscopy</a:t>
              </a:r>
              <a:endParaRPr lang="en-CA" b="1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A2B294-8FC2-4BD2-9E29-EA9930AB1645}"/>
                </a:ext>
              </a:extLst>
            </p:cNvPr>
            <p:cNvSpPr txBox="1"/>
            <p:nvPr/>
          </p:nvSpPr>
          <p:spPr>
            <a:xfrm>
              <a:off x="76507" y="5187107"/>
              <a:ext cx="158290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Automated imaging for development of </a:t>
              </a:r>
              <a:r>
                <a:rPr lang="en-US" b="1" dirty="0" err="1"/>
                <a:t>optogentic</a:t>
              </a:r>
              <a:r>
                <a:rPr lang="en-US" b="1" dirty="0"/>
                <a:t> probes</a:t>
              </a:r>
              <a:endParaRPr lang="en-CA" b="1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F1F37A-93DE-4340-8E13-0F4C7E8E5130}"/>
                </a:ext>
              </a:extLst>
            </p:cNvPr>
            <p:cNvSpPr txBox="1"/>
            <p:nvPr/>
          </p:nvSpPr>
          <p:spPr>
            <a:xfrm>
              <a:off x="10253915" y="722626"/>
              <a:ext cx="14672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Deep </a:t>
              </a:r>
              <a:r>
                <a:rPr lang="en-US" b="1" i="1" dirty="0">
                  <a:solidFill>
                    <a:schemeClr val="bg1"/>
                  </a:solidFill>
                </a:rPr>
                <a:t>in vivo </a:t>
              </a:r>
              <a:r>
                <a:rPr lang="en-US" b="1" dirty="0">
                  <a:solidFill>
                    <a:schemeClr val="bg1"/>
                  </a:solidFill>
                </a:rPr>
                <a:t>multiphoton imaging</a:t>
              </a:r>
              <a:endParaRPr lang="en-CA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231E44-ACC6-4EED-BD8D-3C0D27926984}"/>
                </a:ext>
              </a:extLst>
            </p:cNvPr>
            <p:cNvSpPr txBox="1"/>
            <p:nvPr/>
          </p:nvSpPr>
          <p:spPr>
            <a:xfrm>
              <a:off x="9685081" y="2478647"/>
              <a:ext cx="2429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Translatable cognitive testing in mice</a:t>
              </a:r>
              <a:endParaRPr lang="en-CA" b="1" dirty="0">
                <a:solidFill>
                  <a:schemeClr val="bg1"/>
                </a:solidFill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F86EE0-1154-4F95-AB75-5BF18DE25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054" y="51307"/>
              <a:ext cx="1346096" cy="150261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8242224-6EF1-48EB-9148-A0EFB3D0D7E7}"/>
                </a:ext>
              </a:extLst>
            </p:cNvPr>
            <p:cNvSpPr txBox="1"/>
            <p:nvPr/>
          </p:nvSpPr>
          <p:spPr>
            <a:xfrm>
              <a:off x="4862963" y="6106481"/>
              <a:ext cx="3502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</a:rPr>
                <a:t>Photoactivation</a:t>
              </a:r>
              <a:r>
                <a:rPr lang="en-US" b="1" dirty="0">
                  <a:solidFill>
                    <a:schemeClr val="bg1"/>
                  </a:solidFill>
                </a:rPr>
                <a:t> and imaging in live behaving mice</a:t>
              </a:r>
              <a:endParaRPr lang="en-CA" b="1" dirty="0">
                <a:solidFill>
                  <a:schemeClr val="bg1"/>
                </a:solidFill>
              </a:endParaRPr>
            </a:p>
          </p:txBody>
        </p:sp>
        <p:pic>
          <p:nvPicPr>
            <p:cNvPr id="36" name="Picture 35" descr="The Inner Focus Articulating Nosepiece and FVMPE-RS® Multiphoton ...">
              <a:extLst>
                <a:ext uri="{FF2B5EF4-FFF2-40B4-BE49-F238E27FC236}">
                  <a16:creationId xmlns:a16="http://schemas.microsoft.com/office/drawing/2014/main" id="{1F240F90-EB13-4BA3-9AEA-6CD807DED9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8760" y="276095"/>
              <a:ext cx="1816391" cy="1816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D5109E5-2DE2-492F-9C58-A7E035E7603E}"/>
                </a:ext>
              </a:extLst>
            </p:cNvPr>
            <p:cNvCxnSpPr/>
            <p:nvPr/>
          </p:nvCxnSpPr>
          <p:spPr>
            <a:xfrm flipH="1" flipV="1">
              <a:off x="5822104" y="1758509"/>
              <a:ext cx="208860" cy="724044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 descr="The BioSpa™ Live Cell Imaging System fully automate kinetic live cell  imaging and analysis | Lab Equipment | Technology Networks">
              <a:extLst>
                <a:ext uri="{FF2B5EF4-FFF2-40B4-BE49-F238E27FC236}">
                  <a16:creationId xmlns:a16="http://schemas.microsoft.com/office/drawing/2014/main" id="{16EC941E-61DD-4FD0-97AB-B2B0E6C80A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049" y="5155737"/>
              <a:ext cx="2682129" cy="1508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" descr="Expert Line">
              <a:extLst>
                <a:ext uri="{FF2B5EF4-FFF2-40B4-BE49-F238E27FC236}">
                  <a16:creationId xmlns:a16="http://schemas.microsoft.com/office/drawing/2014/main" id="{627EA807-3951-4782-BB83-7C3DB3318F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675" y="1229183"/>
              <a:ext cx="3395463" cy="1186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21E2E96-E93E-4CBA-82B1-F6A73F5B6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01028" y="3106302"/>
              <a:ext cx="1520182" cy="1524215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AB97407-DDC2-4BC0-85AC-850BF8C105D3}"/>
                </a:ext>
              </a:extLst>
            </p:cNvPr>
            <p:cNvSpPr/>
            <p:nvPr/>
          </p:nvSpPr>
          <p:spPr>
            <a:xfrm>
              <a:off x="3421210" y="3689445"/>
              <a:ext cx="166511" cy="1741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EDDAC9C-A1ED-419D-BB1B-3828EE77FDD0}"/>
                </a:ext>
              </a:extLst>
            </p:cNvPr>
            <p:cNvSpPr txBox="1"/>
            <p:nvPr/>
          </p:nvSpPr>
          <p:spPr>
            <a:xfrm>
              <a:off x="243887" y="3533294"/>
              <a:ext cx="18849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Simultaneous </a:t>
              </a:r>
            </a:p>
            <a:p>
              <a:r>
                <a:rPr lang="en-US" b="1" i="1" dirty="0"/>
                <a:t>in vitro</a:t>
              </a:r>
              <a:r>
                <a:rPr lang="en-US" b="1" dirty="0"/>
                <a:t> electrophysiology</a:t>
              </a:r>
              <a:endParaRPr lang="en-CA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95881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33FA4C9-71F7-561A-2F6B-42626BA7A260}"/>
              </a:ext>
            </a:extLst>
          </p:cNvPr>
          <p:cNvSpPr txBox="1"/>
          <p:nvPr/>
        </p:nvSpPr>
        <p:spPr>
          <a:xfrm>
            <a:off x="0" y="0"/>
            <a:ext cx="121919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500" dirty="0">
                <a:solidFill>
                  <a:schemeClr val="accent1">
                    <a:lumMod val="75000"/>
                  </a:schemeClr>
                </a:solidFill>
                <a:latin typeface="Arial Nova Cond Light" panose="020B0306020202020204" pitchFamily="34" charset="0"/>
              </a:rPr>
              <a:t>STED </a:t>
            </a:r>
            <a:r>
              <a:rPr lang="en-CA" sz="4500" dirty="0" err="1">
                <a:solidFill>
                  <a:schemeClr val="accent1">
                    <a:lumMod val="75000"/>
                  </a:schemeClr>
                </a:solidFill>
                <a:latin typeface="Arial Nova Cond Light" panose="020B0306020202020204" pitchFamily="34" charset="0"/>
              </a:rPr>
              <a:t>nanoscopy</a:t>
            </a:r>
            <a:r>
              <a:rPr lang="en-CA" sz="4500" dirty="0">
                <a:solidFill>
                  <a:schemeClr val="accent1">
                    <a:lumMod val="75000"/>
                  </a:schemeClr>
                </a:solidFill>
                <a:latin typeface="Arial Nova Cond Light" panose="020B0306020202020204" pitchFamily="34" charset="0"/>
              </a:rPr>
              <a:t> of synaptic ultrastructure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8EAA55-A855-F007-0E35-A5272989F969}"/>
              </a:ext>
            </a:extLst>
          </p:cNvPr>
          <p:cNvCxnSpPr>
            <a:cxnSpLocks/>
          </p:cNvCxnSpPr>
          <p:nvPr/>
        </p:nvCxnSpPr>
        <p:spPr>
          <a:xfrm>
            <a:off x="167339" y="393372"/>
            <a:ext cx="151204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16463B-0DC0-87A7-9466-5227E68A220B}"/>
              </a:ext>
            </a:extLst>
          </p:cNvPr>
          <p:cNvCxnSpPr>
            <a:cxnSpLocks/>
          </p:cNvCxnSpPr>
          <p:nvPr/>
        </p:nvCxnSpPr>
        <p:spPr>
          <a:xfrm>
            <a:off x="10482729" y="393372"/>
            <a:ext cx="1544986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815D3C3-370F-6ABD-38FE-683A55B2F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4" y="2603936"/>
            <a:ext cx="3258026" cy="1351815"/>
          </a:xfrm>
          <a:prstGeom prst="rect">
            <a:avLst/>
          </a:prstGeom>
        </p:spPr>
      </p:pic>
      <p:pic>
        <p:nvPicPr>
          <p:cNvPr id="6" name="Picture 5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C75D7BBD-9291-9A11-5BCC-96B5BBE1C6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3" y="1216924"/>
            <a:ext cx="3258026" cy="1351815"/>
          </a:xfrm>
          <a:prstGeom prst="rect">
            <a:avLst/>
          </a:prstGeom>
        </p:spPr>
      </p:pic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A082A2A-262A-9A4B-9C0A-75B65CAE54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3" y="4009816"/>
            <a:ext cx="3258026" cy="1351815"/>
          </a:xfrm>
          <a:prstGeom prst="rect">
            <a:avLst/>
          </a:prstGeom>
        </p:spPr>
      </p:pic>
      <p:pic>
        <p:nvPicPr>
          <p:cNvPr id="12" name="Picture 11" descr="A picture containing plant&#10;&#10;Description automatically generated">
            <a:extLst>
              <a:ext uri="{FF2B5EF4-FFF2-40B4-BE49-F238E27FC236}">
                <a16:creationId xmlns:a16="http://schemas.microsoft.com/office/drawing/2014/main" id="{6655B8F4-77EE-3901-76B2-5C90ABE721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3" y="5403825"/>
            <a:ext cx="3258026" cy="13518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BE70C4-5A4F-E71D-813A-067D243951C3}"/>
              </a:ext>
            </a:extLst>
          </p:cNvPr>
          <p:cNvSpPr txBox="1"/>
          <p:nvPr/>
        </p:nvSpPr>
        <p:spPr>
          <a:xfrm>
            <a:off x="139690" y="605388"/>
            <a:ext cx="18446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b="1" dirty="0">
                <a:solidFill>
                  <a:schemeClr val="bg1">
                    <a:lumMod val="50000"/>
                  </a:schemeClr>
                </a:solidFill>
                <a:latin typeface="Arial Nova Cond Light" panose="020B0306020202020204" pitchFamily="34" charset="0"/>
                <a:ea typeface="Helvetica Neue Thin" charset="0"/>
                <a:cs typeface="Helvetica Neue Thin" charset="0"/>
                <a:sym typeface="Wingdings" panose="05000000000000000000" pitchFamily="2" charset="2"/>
              </a:rPr>
              <a:t>Confocal</a:t>
            </a:r>
            <a:endParaRPr lang="en-CA" sz="3000" b="1" dirty="0">
              <a:solidFill>
                <a:schemeClr val="bg1">
                  <a:lumMod val="50000"/>
                </a:schemeClr>
              </a:solidFill>
              <a:latin typeface="Arial Nova Cond Light" panose="020B0306020202020204" pitchFamily="34" charset="0"/>
              <a:ea typeface="Helvetica Neue Thin" charset="0"/>
              <a:cs typeface="Helvetica Neue Thin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2D3D4D9-6D7C-159C-A240-0FDACA88D031}"/>
              </a:ext>
            </a:extLst>
          </p:cNvPr>
          <p:cNvCxnSpPr>
            <a:cxnSpLocks/>
          </p:cNvCxnSpPr>
          <p:nvPr/>
        </p:nvCxnSpPr>
        <p:spPr>
          <a:xfrm>
            <a:off x="5103579" y="4375904"/>
            <a:ext cx="1760561" cy="0"/>
          </a:xfrm>
          <a:prstGeom prst="straightConnector1">
            <a:avLst/>
          </a:prstGeom>
          <a:ln w="4445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9C9F7B98-50F5-F0E5-D0AC-50E38B3FAE68}"/>
              </a:ext>
            </a:extLst>
          </p:cNvPr>
          <p:cNvSpPr txBox="1"/>
          <p:nvPr/>
        </p:nvSpPr>
        <p:spPr>
          <a:xfrm>
            <a:off x="4525847" y="4600931"/>
            <a:ext cx="3466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>
                    <a:lumMod val="50000"/>
                  </a:schemeClr>
                </a:solidFill>
                <a:latin typeface="Arial Nova Cond Light" panose="020B0306020202020204" pitchFamily="34" charset="0"/>
                <a:ea typeface="Helvetica Neue Thin" charset="0"/>
                <a:cs typeface="Helvetica Neue Thin" charset="0"/>
                <a:sym typeface="Wingdings" panose="05000000000000000000" pitchFamily="2" charset="2"/>
              </a:rPr>
              <a:t>Optimized staining protocol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>
                    <a:lumMod val="50000"/>
                  </a:schemeClr>
                </a:solidFill>
                <a:latin typeface="Arial Nova Cond Light" panose="020B0306020202020204" pitchFamily="34" charset="0"/>
                <a:ea typeface="Helvetica Neue Thin" charset="0"/>
                <a:cs typeface="Helvetica Neue Thin" charset="0"/>
                <a:sym typeface="Wingdings" panose="05000000000000000000" pitchFamily="2" charset="2"/>
              </a:rPr>
              <a:t>Non-hardening mounting media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>
                    <a:lumMod val="50000"/>
                  </a:schemeClr>
                </a:solidFill>
                <a:latin typeface="Arial Nova Cond Light" panose="020B0306020202020204" pitchFamily="34" charset="0"/>
                <a:ea typeface="Helvetica Neue Thin" charset="0"/>
                <a:cs typeface="Helvetica Neue Thin" charset="0"/>
                <a:sym typeface="Wingdings" panose="05000000000000000000" pitchFamily="2" charset="2"/>
              </a:rPr>
              <a:t>STED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chemeClr val="bg1">
                    <a:lumMod val="50000"/>
                  </a:schemeClr>
                </a:solidFill>
                <a:latin typeface="Arial Nova Cond Light" panose="020B0306020202020204" pitchFamily="34" charset="0"/>
                <a:ea typeface="Helvetica Neue Thin" charset="0"/>
                <a:cs typeface="Helvetica Neue Thin" charset="0"/>
                <a:sym typeface="Wingdings" panose="05000000000000000000" pitchFamily="2" charset="2"/>
              </a:rPr>
              <a:t>Deconvolution</a:t>
            </a:r>
            <a:endParaRPr lang="en-CA" sz="2000" dirty="0">
              <a:solidFill>
                <a:schemeClr val="bg1">
                  <a:lumMod val="50000"/>
                </a:schemeClr>
              </a:solidFill>
              <a:latin typeface="Arial Nova Cond Light" panose="020B0306020202020204" pitchFamily="34" charset="0"/>
              <a:ea typeface="Helvetica Neue Thin" charset="0"/>
              <a:cs typeface="Helvetica Neue Thin" charset="0"/>
            </a:endParaRPr>
          </a:p>
        </p:txBody>
      </p:sp>
      <p:pic>
        <p:nvPicPr>
          <p:cNvPr id="17" name="Picture 16" descr="A picture containing star, outdoor object, night sky&#10;&#10;Description automatically generated">
            <a:extLst>
              <a:ext uri="{FF2B5EF4-FFF2-40B4-BE49-F238E27FC236}">
                <a16:creationId xmlns:a16="http://schemas.microsoft.com/office/drawing/2014/main" id="{9149605B-0074-9902-890A-30C78F709E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113" y="5377959"/>
            <a:ext cx="3230714" cy="1351815"/>
          </a:xfrm>
          <a:prstGeom prst="rect">
            <a:avLst/>
          </a:prstGeom>
        </p:spPr>
      </p:pic>
      <p:pic>
        <p:nvPicPr>
          <p:cNvPr id="19" name="Picture 18" descr="A picture containing worm&#10;&#10;Description automatically generated">
            <a:extLst>
              <a:ext uri="{FF2B5EF4-FFF2-40B4-BE49-F238E27FC236}">
                <a16:creationId xmlns:a16="http://schemas.microsoft.com/office/drawing/2014/main" id="{7F3451D9-098D-70CE-19FD-B00120C910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113" y="1216924"/>
            <a:ext cx="3230714" cy="1351815"/>
          </a:xfrm>
          <a:prstGeom prst="rect">
            <a:avLst/>
          </a:prstGeom>
        </p:spPr>
      </p:pic>
      <p:pic>
        <p:nvPicPr>
          <p:cNvPr id="21" name="Picture 20" descr="A picture containing outdoor, star, night sky&#10;&#10;Description automatically generated">
            <a:extLst>
              <a:ext uri="{FF2B5EF4-FFF2-40B4-BE49-F238E27FC236}">
                <a16:creationId xmlns:a16="http://schemas.microsoft.com/office/drawing/2014/main" id="{F47F4107-0F84-8A7A-26F8-EB19300436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113" y="2603935"/>
            <a:ext cx="3230710" cy="1351813"/>
          </a:xfrm>
          <a:prstGeom prst="rect">
            <a:avLst/>
          </a:prstGeom>
        </p:spPr>
      </p:pic>
      <p:pic>
        <p:nvPicPr>
          <p:cNvPr id="23" name="Picture 22" descr="A picture containing purple, tree, star, outdoor object&#10;&#10;Description automatically generated">
            <a:extLst>
              <a:ext uri="{FF2B5EF4-FFF2-40B4-BE49-F238E27FC236}">
                <a16:creationId xmlns:a16="http://schemas.microsoft.com/office/drawing/2014/main" id="{AF1438E8-6E6B-81EB-09C2-3D20D8376D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113" y="3990944"/>
            <a:ext cx="3230702" cy="135181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80A034F-8A72-B2C3-8E86-F82AA72CDE21}"/>
              </a:ext>
            </a:extLst>
          </p:cNvPr>
          <p:cNvSpPr txBox="1"/>
          <p:nvPr/>
        </p:nvSpPr>
        <p:spPr>
          <a:xfrm>
            <a:off x="9378476" y="605388"/>
            <a:ext cx="26492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3000" b="1" dirty="0">
                <a:solidFill>
                  <a:schemeClr val="bg1">
                    <a:lumMod val="50000"/>
                  </a:schemeClr>
                </a:solidFill>
                <a:latin typeface="Arial Nova Cond Light" panose="020B0306020202020204" pitchFamily="34" charset="0"/>
                <a:ea typeface="Helvetica Neue Thin" charset="0"/>
                <a:cs typeface="Helvetica Neue Thin" charset="0"/>
                <a:sym typeface="Wingdings" panose="05000000000000000000" pitchFamily="2" charset="2"/>
              </a:rPr>
              <a:t>STED </a:t>
            </a:r>
            <a:r>
              <a:rPr lang="en-CA" sz="3000" b="1" dirty="0" err="1">
                <a:solidFill>
                  <a:schemeClr val="bg1">
                    <a:lumMod val="50000"/>
                  </a:schemeClr>
                </a:solidFill>
                <a:latin typeface="Arial Nova Cond Light" panose="020B0306020202020204" pitchFamily="34" charset="0"/>
                <a:ea typeface="Helvetica Neue Thin" charset="0"/>
                <a:cs typeface="Helvetica Neue Thin" charset="0"/>
                <a:sym typeface="Wingdings" panose="05000000000000000000" pitchFamily="2" charset="2"/>
              </a:rPr>
              <a:t>nanoscopy</a:t>
            </a:r>
            <a:endParaRPr lang="en-CA" sz="3000" b="1" dirty="0">
              <a:solidFill>
                <a:schemeClr val="bg1">
                  <a:lumMod val="50000"/>
                </a:schemeClr>
              </a:solidFill>
              <a:latin typeface="Arial Nova Cond Light" panose="020B0306020202020204" pitchFamily="34" charset="0"/>
              <a:ea typeface="Helvetica Neue Thin" charset="0"/>
              <a:cs typeface="Helvetica Neue Thin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2CFA3F-6582-8560-CBC2-A6D8F1EA18B6}"/>
              </a:ext>
            </a:extLst>
          </p:cNvPr>
          <p:cNvGrpSpPr/>
          <p:nvPr/>
        </p:nvGrpSpPr>
        <p:grpSpPr>
          <a:xfrm rot="16200000">
            <a:off x="43344" y="4226127"/>
            <a:ext cx="763880" cy="323165"/>
            <a:chOff x="674128" y="5926593"/>
            <a:chExt cx="763880" cy="32316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453CADA-8C69-ABA7-E482-9D104B0B69FE}"/>
                </a:ext>
              </a:extLst>
            </p:cNvPr>
            <p:cNvSpPr/>
            <p:nvPr/>
          </p:nvSpPr>
          <p:spPr>
            <a:xfrm>
              <a:off x="696908" y="5962594"/>
              <a:ext cx="741100" cy="2653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A5EFDF1-E149-9012-4BBD-B42BCF422753}"/>
                </a:ext>
              </a:extLst>
            </p:cNvPr>
            <p:cNvSpPr txBox="1"/>
            <p:nvPr/>
          </p:nvSpPr>
          <p:spPr>
            <a:xfrm>
              <a:off x="674128" y="5926593"/>
              <a:ext cx="74110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500" dirty="0">
                  <a:solidFill>
                    <a:srgbClr val="FC00F4"/>
                  </a:solidFill>
                  <a:latin typeface="Arial Nova Cond Light" panose="020B0306020202020204" pitchFamily="34" charset="0"/>
                  <a:ea typeface="Helvetica Neue Thin" charset="0"/>
                  <a:cs typeface="Helvetica Neue Thin" charset="0"/>
                </a:rPr>
                <a:t>VGLUT2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54DD956-D2E3-F929-2490-F5C782274801}"/>
              </a:ext>
            </a:extLst>
          </p:cNvPr>
          <p:cNvGrpSpPr/>
          <p:nvPr/>
        </p:nvGrpSpPr>
        <p:grpSpPr>
          <a:xfrm rot="16200000">
            <a:off x="109761" y="5560664"/>
            <a:ext cx="635207" cy="323165"/>
            <a:chOff x="674128" y="5926593"/>
            <a:chExt cx="618824" cy="3231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872F465-9E34-13DC-542A-75E7CE6EACBE}"/>
                </a:ext>
              </a:extLst>
            </p:cNvPr>
            <p:cNvSpPr/>
            <p:nvPr/>
          </p:nvSpPr>
          <p:spPr>
            <a:xfrm>
              <a:off x="696908" y="5962594"/>
              <a:ext cx="596044" cy="2653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6F05AAC-8073-BE3A-334F-F2AF44ED85D6}"/>
                </a:ext>
              </a:extLst>
            </p:cNvPr>
            <p:cNvSpPr txBox="1"/>
            <p:nvPr/>
          </p:nvSpPr>
          <p:spPr>
            <a:xfrm>
              <a:off x="674128" y="5926593"/>
              <a:ext cx="61882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500" dirty="0">
                  <a:solidFill>
                    <a:schemeClr val="bg1"/>
                  </a:solidFill>
                  <a:latin typeface="Arial Nova Cond Light" panose="020B0306020202020204" pitchFamily="34" charset="0"/>
                  <a:ea typeface="Helvetica Neue Thin" charset="0"/>
                  <a:cs typeface="Helvetica Neue Thin" charset="0"/>
                </a:rPr>
                <a:t>Merge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0DD534A-09DD-E1AE-2E04-BC37F282BD21}"/>
              </a:ext>
            </a:extLst>
          </p:cNvPr>
          <p:cNvGrpSpPr/>
          <p:nvPr/>
        </p:nvGrpSpPr>
        <p:grpSpPr>
          <a:xfrm rot="16200000">
            <a:off x="144947" y="1336516"/>
            <a:ext cx="562350" cy="323165"/>
            <a:chOff x="674128" y="5926593"/>
            <a:chExt cx="763880" cy="32316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B6F9266-7B72-5F6C-A6F8-55D4F4F89D50}"/>
                </a:ext>
              </a:extLst>
            </p:cNvPr>
            <p:cNvSpPr/>
            <p:nvPr/>
          </p:nvSpPr>
          <p:spPr>
            <a:xfrm>
              <a:off x="696908" y="5962594"/>
              <a:ext cx="741100" cy="2653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58631C4-ED40-8382-9104-22D01774BDBB}"/>
                </a:ext>
              </a:extLst>
            </p:cNvPr>
            <p:cNvSpPr txBox="1"/>
            <p:nvPr/>
          </p:nvSpPr>
          <p:spPr>
            <a:xfrm>
              <a:off x="674128" y="5926593"/>
              <a:ext cx="75845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500" dirty="0">
                  <a:solidFill>
                    <a:srgbClr val="01FFFD"/>
                  </a:solidFill>
                  <a:latin typeface="Arial Nova Cond Light" panose="020B0306020202020204" pitchFamily="34" charset="0"/>
                  <a:ea typeface="Helvetica Neue Thin" charset="0"/>
                  <a:cs typeface="Helvetica Neue Thin" charset="0"/>
                </a:rPr>
                <a:t>EGFP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FD284D8-D58D-09A5-DE81-B69666032BC6}"/>
              </a:ext>
            </a:extLst>
          </p:cNvPr>
          <p:cNvGrpSpPr/>
          <p:nvPr/>
        </p:nvGrpSpPr>
        <p:grpSpPr>
          <a:xfrm rot="16200000">
            <a:off x="76962" y="2780062"/>
            <a:ext cx="696640" cy="323165"/>
            <a:chOff x="674128" y="5926593"/>
            <a:chExt cx="770228" cy="323165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7A001C1-B096-9288-1CFE-1D3F702D2994}"/>
                </a:ext>
              </a:extLst>
            </p:cNvPr>
            <p:cNvSpPr/>
            <p:nvPr/>
          </p:nvSpPr>
          <p:spPr>
            <a:xfrm>
              <a:off x="696908" y="5962594"/>
              <a:ext cx="741100" cy="2653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9EC91CE-DA53-D7F0-67C6-C096867664A8}"/>
                </a:ext>
              </a:extLst>
            </p:cNvPr>
            <p:cNvSpPr txBox="1"/>
            <p:nvPr/>
          </p:nvSpPr>
          <p:spPr>
            <a:xfrm>
              <a:off x="674128" y="5926593"/>
              <a:ext cx="77022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500" dirty="0">
                  <a:solidFill>
                    <a:srgbClr val="EBC20B"/>
                  </a:solidFill>
                  <a:latin typeface="Arial Nova Cond Light" panose="020B0306020202020204" pitchFamily="34" charset="0"/>
                  <a:ea typeface="Helvetica Neue Thin" charset="0"/>
                  <a:cs typeface="Helvetica Neue Thin" charset="0"/>
                </a:rPr>
                <a:t>Homer1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87DA484-0F5F-F623-3E62-926E7774D070}"/>
              </a:ext>
            </a:extLst>
          </p:cNvPr>
          <p:cNvGrpSpPr/>
          <p:nvPr/>
        </p:nvGrpSpPr>
        <p:grpSpPr>
          <a:xfrm rot="5400000">
            <a:off x="11543440" y="4193081"/>
            <a:ext cx="763880" cy="323165"/>
            <a:chOff x="674128" y="5926593"/>
            <a:chExt cx="763880" cy="32316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8A14802-59E5-B8D5-F370-52DB71C54FB0}"/>
                </a:ext>
              </a:extLst>
            </p:cNvPr>
            <p:cNvSpPr/>
            <p:nvPr/>
          </p:nvSpPr>
          <p:spPr>
            <a:xfrm>
              <a:off x="696908" y="5962594"/>
              <a:ext cx="741100" cy="2653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F6BDB9B-39B8-2504-6BFD-AEF2372AFBF0}"/>
                </a:ext>
              </a:extLst>
            </p:cNvPr>
            <p:cNvSpPr txBox="1"/>
            <p:nvPr/>
          </p:nvSpPr>
          <p:spPr>
            <a:xfrm>
              <a:off x="674128" y="5926593"/>
              <a:ext cx="74110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500" dirty="0">
                  <a:solidFill>
                    <a:srgbClr val="FC00F4"/>
                  </a:solidFill>
                  <a:latin typeface="Arial Nova Cond Light" panose="020B0306020202020204" pitchFamily="34" charset="0"/>
                  <a:ea typeface="Helvetica Neue Thin" charset="0"/>
                  <a:cs typeface="Helvetica Neue Thin" charset="0"/>
                </a:rPr>
                <a:t>VGLUT2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36B8712-236F-9CB8-AA02-2C4AB4F2328A}"/>
              </a:ext>
            </a:extLst>
          </p:cNvPr>
          <p:cNvGrpSpPr/>
          <p:nvPr/>
        </p:nvGrpSpPr>
        <p:grpSpPr>
          <a:xfrm rot="5400000">
            <a:off x="11609857" y="5511290"/>
            <a:ext cx="635207" cy="323165"/>
            <a:chOff x="674128" y="5926593"/>
            <a:chExt cx="618824" cy="32316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B1E889B-555F-6480-6451-7E7BD0964D96}"/>
                </a:ext>
              </a:extLst>
            </p:cNvPr>
            <p:cNvSpPr/>
            <p:nvPr/>
          </p:nvSpPr>
          <p:spPr>
            <a:xfrm>
              <a:off x="696908" y="5962594"/>
              <a:ext cx="596044" cy="2653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DFF865F-F178-435B-DB8F-1D4F089FE7CE}"/>
                </a:ext>
              </a:extLst>
            </p:cNvPr>
            <p:cNvSpPr txBox="1"/>
            <p:nvPr/>
          </p:nvSpPr>
          <p:spPr>
            <a:xfrm>
              <a:off x="674128" y="5926593"/>
              <a:ext cx="61882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500" dirty="0">
                  <a:solidFill>
                    <a:schemeClr val="bg1"/>
                  </a:solidFill>
                  <a:latin typeface="Arial Nova Cond Light" panose="020B0306020202020204" pitchFamily="34" charset="0"/>
                  <a:ea typeface="Helvetica Neue Thin" charset="0"/>
                  <a:cs typeface="Helvetica Neue Thin" charset="0"/>
                </a:rPr>
                <a:t>Merge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CABBC8B-AC3C-A6A0-6C9E-FCE1F28C03F3}"/>
              </a:ext>
            </a:extLst>
          </p:cNvPr>
          <p:cNvGrpSpPr/>
          <p:nvPr/>
        </p:nvGrpSpPr>
        <p:grpSpPr>
          <a:xfrm rot="5400000">
            <a:off x="11645043" y="1319798"/>
            <a:ext cx="562350" cy="323165"/>
            <a:chOff x="674128" y="5926593"/>
            <a:chExt cx="763880" cy="32316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881CF91-350D-3EB6-3596-2E50E0EC9AAB}"/>
                </a:ext>
              </a:extLst>
            </p:cNvPr>
            <p:cNvSpPr/>
            <p:nvPr/>
          </p:nvSpPr>
          <p:spPr>
            <a:xfrm>
              <a:off x="696908" y="5962594"/>
              <a:ext cx="741100" cy="2653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7ED9FD6-8CA7-2661-7E6E-44C4E64BF4D0}"/>
                </a:ext>
              </a:extLst>
            </p:cNvPr>
            <p:cNvSpPr txBox="1"/>
            <p:nvPr/>
          </p:nvSpPr>
          <p:spPr>
            <a:xfrm>
              <a:off x="674128" y="5926593"/>
              <a:ext cx="75845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500" dirty="0">
                  <a:solidFill>
                    <a:srgbClr val="01FFFD"/>
                  </a:solidFill>
                  <a:latin typeface="Arial Nova Cond Light" panose="020B0306020202020204" pitchFamily="34" charset="0"/>
                  <a:ea typeface="Helvetica Neue Thin" charset="0"/>
                  <a:cs typeface="Helvetica Neue Thin" charset="0"/>
                </a:rPr>
                <a:t>EGFP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8E2DF0C-8F0A-CD51-E3BF-F435AEA1B12B}"/>
              </a:ext>
            </a:extLst>
          </p:cNvPr>
          <p:cNvGrpSpPr/>
          <p:nvPr/>
        </p:nvGrpSpPr>
        <p:grpSpPr>
          <a:xfrm rot="5400000">
            <a:off x="11577058" y="2771508"/>
            <a:ext cx="696640" cy="323165"/>
            <a:chOff x="674128" y="5926593"/>
            <a:chExt cx="770228" cy="3231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C1A202E-673D-477E-4225-4CC2B50D2147}"/>
                </a:ext>
              </a:extLst>
            </p:cNvPr>
            <p:cNvSpPr/>
            <p:nvPr/>
          </p:nvSpPr>
          <p:spPr>
            <a:xfrm>
              <a:off x="696908" y="5962594"/>
              <a:ext cx="741100" cy="2653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33F0825-D8AA-0B22-7100-E5E4CAB223AC}"/>
                </a:ext>
              </a:extLst>
            </p:cNvPr>
            <p:cNvSpPr txBox="1"/>
            <p:nvPr/>
          </p:nvSpPr>
          <p:spPr>
            <a:xfrm>
              <a:off x="674128" y="5926593"/>
              <a:ext cx="77022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500" dirty="0">
                  <a:solidFill>
                    <a:srgbClr val="EBC20B"/>
                  </a:solidFill>
                  <a:latin typeface="Arial Nova Cond Light" panose="020B0306020202020204" pitchFamily="34" charset="0"/>
                  <a:ea typeface="Helvetica Neue Thin" charset="0"/>
                  <a:cs typeface="Helvetica Neue Thin" charset="0"/>
                </a:rPr>
                <a:t>Homer1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1C03F73-B8D8-48D7-899E-27B89E858B93}"/>
              </a:ext>
            </a:extLst>
          </p:cNvPr>
          <p:cNvSpPr txBox="1"/>
          <p:nvPr/>
        </p:nvSpPr>
        <p:spPr>
          <a:xfrm>
            <a:off x="6095999" y="2064076"/>
            <a:ext cx="1911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Eric Salter</a:t>
            </a:r>
          </a:p>
        </p:txBody>
      </p:sp>
      <p:pic>
        <p:nvPicPr>
          <p:cNvPr id="2050" name="Picture 2" descr="Eric Salter">
            <a:extLst>
              <a:ext uri="{FF2B5EF4-FFF2-40B4-BE49-F238E27FC236}">
                <a16:creationId xmlns:a16="http://schemas.microsoft.com/office/drawing/2014/main" id="{45D391F1-85FA-40DF-B538-605DDC20B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073" y="1235792"/>
            <a:ext cx="1168745" cy="116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r. Collingridge">
            <a:extLst>
              <a:ext uri="{FF2B5EF4-FFF2-40B4-BE49-F238E27FC236}">
                <a16:creationId xmlns:a16="http://schemas.microsoft.com/office/drawing/2014/main" id="{6157AD14-5DEB-4DAC-B115-E70E0E826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791" y="2736129"/>
            <a:ext cx="945312" cy="132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CD7CCB42-7815-47B8-A2C9-073858673D2C}"/>
              </a:ext>
            </a:extLst>
          </p:cNvPr>
          <p:cNvSpPr txBox="1"/>
          <p:nvPr/>
        </p:nvSpPr>
        <p:spPr>
          <a:xfrm>
            <a:off x="6095999" y="3429000"/>
            <a:ext cx="1911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Graham Collingridge</a:t>
            </a:r>
          </a:p>
        </p:txBody>
      </p:sp>
    </p:spTree>
    <p:extLst>
      <p:ext uri="{BB962C8B-B14F-4D97-AF65-F5344CB8AC3E}">
        <p14:creationId xmlns:p14="http://schemas.microsoft.com/office/powerpoint/2010/main" val="1452908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33FA4C9-71F7-561A-2F6B-42626BA7A260}"/>
              </a:ext>
            </a:extLst>
          </p:cNvPr>
          <p:cNvSpPr txBox="1"/>
          <p:nvPr/>
        </p:nvSpPr>
        <p:spPr>
          <a:xfrm>
            <a:off x="0" y="0"/>
            <a:ext cx="1219199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500" dirty="0">
                <a:solidFill>
                  <a:schemeClr val="accent1">
                    <a:lumMod val="75000"/>
                  </a:schemeClr>
                </a:solidFill>
                <a:latin typeface="Arial Nova Cond Light" panose="020B0306020202020204" pitchFamily="34" charset="0"/>
              </a:rPr>
              <a:t>STED </a:t>
            </a:r>
            <a:r>
              <a:rPr lang="en-CA" sz="4500" dirty="0" err="1">
                <a:solidFill>
                  <a:schemeClr val="accent1">
                    <a:lumMod val="75000"/>
                  </a:schemeClr>
                </a:solidFill>
                <a:latin typeface="Arial Nova Cond Light" panose="020B0306020202020204" pitchFamily="34" charset="0"/>
              </a:rPr>
              <a:t>nanoscopy</a:t>
            </a:r>
            <a:r>
              <a:rPr lang="en-CA" sz="4500" dirty="0">
                <a:solidFill>
                  <a:schemeClr val="accent1">
                    <a:lumMod val="75000"/>
                  </a:schemeClr>
                </a:solidFill>
                <a:latin typeface="Arial Nova Cond Light" panose="020B0306020202020204" pitchFamily="34" charset="0"/>
              </a:rPr>
              <a:t> of synaptic ultrastructure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38EAA55-A855-F007-0E35-A5272989F969}"/>
              </a:ext>
            </a:extLst>
          </p:cNvPr>
          <p:cNvCxnSpPr>
            <a:cxnSpLocks/>
          </p:cNvCxnSpPr>
          <p:nvPr/>
        </p:nvCxnSpPr>
        <p:spPr>
          <a:xfrm>
            <a:off x="167339" y="393372"/>
            <a:ext cx="1512049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F16463B-0DC0-87A7-9466-5227E68A220B}"/>
              </a:ext>
            </a:extLst>
          </p:cNvPr>
          <p:cNvCxnSpPr>
            <a:cxnSpLocks/>
          </p:cNvCxnSpPr>
          <p:nvPr/>
        </p:nvCxnSpPr>
        <p:spPr>
          <a:xfrm>
            <a:off x="10482729" y="393372"/>
            <a:ext cx="1544986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star, outdoor object, night sky&#10;&#10;Description automatically generated">
            <a:extLst>
              <a:ext uri="{FF2B5EF4-FFF2-40B4-BE49-F238E27FC236}">
                <a16:creationId xmlns:a16="http://schemas.microsoft.com/office/drawing/2014/main" id="{9149605B-0074-9902-890A-30C78F709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113" y="5377959"/>
            <a:ext cx="3230714" cy="1351815"/>
          </a:xfrm>
          <a:prstGeom prst="rect">
            <a:avLst/>
          </a:prstGeom>
        </p:spPr>
      </p:pic>
      <p:pic>
        <p:nvPicPr>
          <p:cNvPr id="19" name="Picture 18" descr="A picture containing worm&#10;&#10;Description automatically generated">
            <a:extLst>
              <a:ext uri="{FF2B5EF4-FFF2-40B4-BE49-F238E27FC236}">
                <a16:creationId xmlns:a16="http://schemas.microsoft.com/office/drawing/2014/main" id="{7F3451D9-098D-70CE-19FD-B00120C91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113" y="1216924"/>
            <a:ext cx="3230714" cy="1351815"/>
          </a:xfrm>
          <a:prstGeom prst="rect">
            <a:avLst/>
          </a:prstGeom>
        </p:spPr>
      </p:pic>
      <p:pic>
        <p:nvPicPr>
          <p:cNvPr id="21" name="Picture 20" descr="A picture containing outdoor, star, night sky&#10;&#10;Description automatically generated">
            <a:extLst>
              <a:ext uri="{FF2B5EF4-FFF2-40B4-BE49-F238E27FC236}">
                <a16:creationId xmlns:a16="http://schemas.microsoft.com/office/drawing/2014/main" id="{F47F4107-0F84-8A7A-26F8-EB1930043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113" y="2603935"/>
            <a:ext cx="3230710" cy="1351813"/>
          </a:xfrm>
          <a:prstGeom prst="rect">
            <a:avLst/>
          </a:prstGeom>
        </p:spPr>
      </p:pic>
      <p:pic>
        <p:nvPicPr>
          <p:cNvPr id="23" name="Picture 22" descr="A picture containing purple, tree, star, outdoor object&#10;&#10;Description automatically generated">
            <a:extLst>
              <a:ext uri="{FF2B5EF4-FFF2-40B4-BE49-F238E27FC236}">
                <a16:creationId xmlns:a16="http://schemas.microsoft.com/office/drawing/2014/main" id="{AF1438E8-6E6B-81EB-09C2-3D20D8376D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113" y="3990944"/>
            <a:ext cx="3230702" cy="135181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80A034F-8A72-B2C3-8E86-F82AA72CDE21}"/>
              </a:ext>
            </a:extLst>
          </p:cNvPr>
          <p:cNvSpPr txBox="1"/>
          <p:nvPr/>
        </p:nvSpPr>
        <p:spPr>
          <a:xfrm>
            <a:off x="9378476" y="605388"/>
            <a:ext cx="26492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3000" b="1" dirty="0">
                <a:solidFill>
                  <a:schemeClr val="bg1">
                    <a:lumMod val="50000"/>
                  </a:schemeClr>
                </a:solidFill>
                <a:latin typeface="Arial Nova Cond Light" panose="020B0306020202020204" pitchFamily="34" charset="0"/>
                <a:ea typeface="Helvetica Neue Thin" charset="0"/>
                <a:cs typeface="Helvetica Neue Thin" charset="0"/>
                <a:sym typeface="Wingdings" panose="05000000000000000000" pitchFamily="2" charset="2"/>
              </a:rPr>
              <a:t>STED </a:t>
            </a:r>
            <a:r>
              <a:rPr lang="en-CA" sz="3000" b="1" dirty="0" err="1">
                <a:solidFill>
                  <a:schemeClr val="bg1">
                    <a:lumMod val="50000"/>
                  </a:schemeClr>
                </a:solidFill>
                <a:latin typeface="Arial Nova Cond Light" panose="020B0306020202020204" pitchFamily="34" charset="0"/>
                <a:ea typeface="Helvetica Neue Thin" charset="0"/>
                <a:cs typeface="Helvetica Neue Thin" charset="0"/>
                <a:sym typeface="Wingdings" panose="05000000000000000000" pitchFamily="2" charset="2"/>
              </a:rPr>
              <a:t>nanoscopy</a:t>
            </a:r>
            <a:endParaRPr lang="en-CA" sz="3000" b="1" dirty="0">
              <a:solidFill>
                <a:schemeClr val="bg1">
                  <a:lumMod val="50000"/>
                </a:schemeClr>
              </a:solidFill>
              <a:latin typeface="Arial Nova Cond Light" panose="020B0306020202020204" pitchFamily="34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A7BF8E5-AA87-23EE-67B8-FDF33E39E38D}"/>
              </a:ext>
            </a:extLst>
          </p:cNvPr>
          <p:cNvSpPr/>
          <p:nvPr/>
        </p:nvSpPr>
        <p:spPr>
          <a:xfrm rot="16200000">
            <a:off x="10766543" y="2000921"/>
            <a:ext cx="195157" cy="144137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6198B1B-1825-8391-4BD3-319CF2698A7E}"/>
              </a:ext>
            </a:extLst>
          </p:cNvPr>
          <p:cNvCxnSpPr>
            <a:cxnSpLocks/>
          </p:cNvCxnSpPr>
          <p:nvPr/>
        </p:nvCxnSpPr>
        <p:spPr>
          <a:xfrm>
            <a:off x="6228793" y="1216924"/>
            <a:ext cx="4537750" cy="783997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23CC0C9-49CE-C618-0DE6-5E1556843487}"/>
              </a:ext>
            </a:extLst>
          </p:cNvPr>
          <p:cNvCxnSpPr>
            <a:cxnSpLocks/>
          </p:cNvCxnSpPr>
          <p:nvPr/>
        </p:nvCxnSpPr>
        <p:spPr>
          <a:xfrm flipV="1">
            <a:off x="6228793" y="2145058"/>
            <a:ext cx="4537750" cy="4134648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3FDB7584-712C-59D0-D250-BF119EC986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183" y="3844436"/>
            <a:ext cx="1592292" cy="24352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9A4B76-E50B-CACD-E30D-037292EE23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183" y="1220312"/>
            <a:ext cx="1646213" cy="251773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83EDD23-8208-F27D-217A-9A2FD23A8B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58" y="1211791"/>
            <a:ext cx="1646213" cy="25177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5755B30-792B-7223-6C4E-9899C96128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258" y="3844436"/>
            <a:ext cx="1592292" cy="2435270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E4ABB3D-887F-D355-E0E8-3DFA7891805E}"/>
              </a:ext>
            </a:extLst>
          </p:cNvPr>
          <p:cNvGrpSpPr/>
          <p:nvPr/>
        </p:nvGrpSpPr>
        <p:grpSpPr>
          <a:xfrm rot="5400000">
            <a:off x="11543440" y="4193081"/>
            <a:ext cx="763880" cy="323165"/>
            <a:chOff x="674128" y="5926593"/>
            <a:chExt cx="763880" cy="323165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1621A567-34CC-525A-8A3C-A7373B5AC6E6}"/>
                </a:ext>
              </a:extLst>
            </p:cNvPr>
            <p:cNvSpPr/>
            <p:nvPr/>
          </p:nvSpPr>
          <p:spPr>
            <a:xfrm>
              <a:off x="696908" y="5962594"/>
              <a:ext cx="741100" cy="2653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BCCB728-6D7A-D651-0AAF-E34D0A420E6E}"/>
                </a:ext>
              </a:extLst>
            </p:cNvPr>
            <p:cNvSpPr txBox="1"/>
            <p:nvPr/>
          </p:nvSpPr>
          <p:spPr>
            <a:xfrm>
              <a:off x="674128" y="5926593"/>
              <a:ext cx="741100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500" dirty="0">
                  <a:solidFill>
                    <a:srgbClr val="FC00F4"/>
                  </a:solidFill>
                  <a:latin typeface="Arial Nova Cond Light" panose="020B0306020202020204" pitchFamily="34" charset="0"/>
                  <a:ea typeface="Helvetica Neue Thin" charset="0"/>
                  <a:cs typeface="Helvetica Neue Thin" charset="0"/>
                </a:rPr>
                <a:t>VGLUT2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FB429DA-E203-7A54-B8C3-5290650CFE4F}"/>
              </a:ext>
            </a:extLst>
          </p:cNvPr>
          <p:cNvGrpSpPr/>
          <p:nvPr/>
        </p:nvGrpSpPr>
        <p:grpSpPr>
          <a:xfrm rot="5400000">
            <a:off x="11609857" y="5511290"/>
            <a:ext cx="635207" cy="323165"/>
            <a:chOff x="674128" y="5926593"/>
            <a:chExt cx="618824" cy="3231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71847D4-DFFB-B913-9347-7B79549173BE}"/>
                </a:ext>
              </a:extLst>
            </p:cNvPr>
            <p:cNvSpPr/>
            <p:nvPr/>
          </p:nvSpPr>
          <p:spPr>
            <a:xfrm>
              <a:off x="696908" y="5962594"/>
              <a:ext cx="596044" cy="2653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BB46C0B-055F-D8F8-E4A1-BDAD4EA9FF42}"/>
                </a:ext>
              </a:extLst>
            </p:cNvPr>
            <p:cNvSpPr txBox="1"/>
            <p:nvPr/>
          </p:nvSpPr>
          <p:spPr>
            <a:xfrm>
              <a:off x="674128" y="5926593"/>
              <a:ext cx="61882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500" dirty="0">
                  <a:solidFill>
                    <a:schemeClr val="bg1"/>
                  </a:solidFill>
                  <a:latin typeface="Arial Nova Cond Light" panose="020B0306020202020204" pitchFamily="34" charset="0"/>
                  <a:ea typeface="Helvetica Neue Thin" charset="0"/>
                  <a:cs typeface="Helvetica Neue Thin" charset="0"/>
                </a:rPr>
                <a:t>Merge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052E38-4703-48F5-1E6B-D8FE2AC78766}"/>
              </a:ext>
            </a:extLst>
          </p:cNvPr>
          <p:cNvGrpSpPr/>
          <p:nvPr/>
        </p:nvGrpSpPr>
        <p:grpSpPr>
          <a:xfrm rot="5400000">
            <a:off x="11645043" y="1319798"/>
            <a:ext cx="562350" cy="323165"/>
            <a:chOff x="674128" y="5926593"/>
            <a:chExt cx="763880" cy="32316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DBEC6B8-0B82-78E3-6819-434A824FA99D}"/>
                </a:ext>
              </a:extLst>
            </p:cNvPr>
            <p:cNvSpPr/>
            <p:nvPr/>
          </p:nvSpPr>
          <p:spPr>
            <a:xfrm>
              <a:off x="696908" y="5962594"/>
              <a:ext cx="741100" cy="2653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C46F957-11D6-C967-EE86-BBB3279EFAA9}"/>
                </a:ext>
              </a:extLst>
            </p:cNvPr>
            <p:cNvSpPr txBox="1"/>
            <p:nvPr/>
          </p:nvSpPr>
          <p:spPr>
            <a:xfrm>
              <a:off x="674128" y="5926593"/>
              <a:ext cx="75845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500" dirty="0">
                  <a:solidFill>
                    <a:srgbClr val="01FFFD"/>
                  </a:solidFill>
                  <a:latin typeface="Arial Nova Cond Light" panose="020B0306020202020204" pitchFamily="34" charset="0"/>
                  <a:ea typeface="Helvetica Neue Thin" charset="0"/>
                  <a:cs typeface="Helvetica Neue Thin" charset="0"/>
                </a:rPr>
                <a:t>EGFP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1323451-7321-E1B3-19A5-9AAF4A9F6548}"/>
              </a:ext>
            </a:extLst>
          </p:cNvPr>
          <p:cNvGrpSpPr/>
          <p:nvPr/>
        </p:nvGrpSpPr>
        <p:grpSpPr>
          <a:xfrm rot="5400000">
            <a:off x="11577058" y="2771508"/>
            <a:ext cx="696640" cy="323165"/>
            <a:chOff x="674128" y="5926593"/>
            <a:chExt cx="770228" cy="323165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0ECA5C5-C455-E73A-5779-DE50D571DF16}"/>
                </a:ext>
              </a:extLst>
            </p:cNvPr>
            <p:cNvSpPr/>
            <p:nvPr/>
          </p:nvSpPr>
          <p:spPr>
            <a:xfrm>
              <a:off x="696908" y="5962594"/>
              <a:ext cx="741100" cy="26539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0439A8A-48F1-0CC9-99C5-FC2732F51274}"/>
                </a:ext>
              </a:extLst>
            </p:cNvPr>
            <p:cNvSpPr txBox="1"/>
            <p:nvPr/>
          </p:nvSpPr>
          <p:spPr>
            <a:xfrm>
              <a:off x="674128" y="5926593"/>
              <a:ext cx="770228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500" dirty="0">
                  <a:solidFill>
                    <a:srgbClr val="EBC20B"/>
                  </a:solidFill>
                  <a:latin typeface="Arial Nova Cond Light" panose="020B0306020202020204" pitchFamily="34" charset="0"/>
                  <a:ea typeface="Helvetica Neue Thin" charset="0"/>
                  <a:cs typeface="Helvetica Neue Thin" charset="0"/>
                </a:rPr>
                <a:t>Homer1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A5358E69-B9C0-569D-1284-49F6BD53C974}"/>
              </a:ext>
            </a:extLst>
          </p:cNvPr>
          <p:cNvSpPr txBox="1"/>
          <p:nvPr/>
        </p:nvSpPr>
        <p:spPr>
          <a:xfrm>
            <a:off x="30519" y="3186182"/>
            <a:ext cx="25016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100" dirty="0">
                <a:solidFill>
                  <a:schemeClr val="bg1">
                    <a:lumMod val="50000"/>
                  </a:schemeClr>
                </a:solidFill>
                <a:latin typeface="Arial Nova Cond Light" panose="020B0306020202020204" pitchFamily="34" charset="0"/>
                <a:ea typeface="Helvetica Neue Thin" charset="0"/>
                <a:cs typeface="Helvetica Neue Thin" charset="0"/>
                <a:sym typeface="Wingdings" panose="05000000000000000000" pitchFamily="2" charset="2"/>
              </a:rPr>
              <a:t>Multiple synapse domains in single spine</a:t>
            </a:r>
            <a:endParaRPr lang="en-CA" sz="2100" dirty="0">
              <a:solidFill>
                <a:schemeClr val="bg1">
                  <a:lumMod val="50000"/>
                </a:schemeClr>
              </a:solidFill>
              <a:latin typeface="Arial Nova Cond Light" panose="020B0306020202020204" pitchFamily="34" charset="0"/>
              <a:ea typeface="Helvetica Neue Thin" charset="0"/>
              <a:cs typeface="Helvetica Neue Thin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00822D-B4C9-49AF-98E6-CA24E67E2074}"/>
              </a:ext>
            </a:extLst>
          </p:cNvPr>
          <p:cNvSpPr txBox="1"/>
          <p:nvPr/>
        </p:nvSpPr>
        <p:spPr>
          <a:xfrm>
            <a:off x="7038470" y="6403593"/>
            <a:ext cx="1911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Eric Salter</a:t>
            </a:r>
          </a:p>
        </p:txBody>
      </p:sp>
    </p:spTree>
    <p:extLst>
      <p:ext uri="{BB962C8B-B14F-4D97-AF65-F5344CB8AC3E}">
        <p14:creationId xmlns:p14="http://schemas.microsoft.com/office/powerpoint/2010/main" val="19751884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007" y="1405543"/>
            <a:ext cx="5159258" cy="44166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526" y="2244799"/>
            <a:ext cx="4799295" cy="33044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59030" y="6133234"/>
            <a:ext cx="2751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Pfeiffer et al., 2019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3487870" y="291710"/>
            <a:ext cx="5623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Applications of STED </a:t>
            </a:r>
            <a:endParaRPr lang="en-CA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10702955" y="4890"/>
            <a:ext cx="1399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bg1">
                    <a:lumMod val="50000"/>
                  </a:schemeClr>
                </a:solidFill>
              </a:rPr>
              <a:t>In vitro</a:t>
            </a:r>
            <a:endParaRPr lang="en-CA" sz="3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28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2816E4-E233-44FE-BF8C-F05FCACA66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545" y="2131016"/>
            <a:ext cx="4741017" cy="35557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B32D500-60AF-4A00-8428-F3815EC46872}"/>
              </a:ext>
            </a:extLst>
          </p:cNvPr>
          <p:cNvSpPr txBox="1">
            <a:spLocks/>
          </p:cNvSpPr>
          <p:nvPr/>
        </p:nvSpPr>
        <p:spPr>
          <a:xfrm>
            <a:off x="2031088" y="415553"/>
            <a:ext cx="10115516" cy="8763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Scheduled imaging and incubation</a:t>
            </a: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C8A855-B79E-49F0-8497-3DD2EFCAE687}"/>
              </a:ext>
            </a:extLst>
          </p:cNvPr>
          <p:cNvSpPr txBox="1"/>
          <p:nvPr/>
        </p:nvSpPr>
        <p:spPr>
          <a:xfrm>
            <a:off x="9732292" y="5148810"/>
            <a:ext cx="1824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Agilent Cytation 5 imager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38686939-8B53-43A3-BEAF-050E86607815}"/>
              </a:ext>
            </a:extLst>
          </p:cNvPr>
          <p:cNvCxnSpPr>
            <a:cxnSpLocks/>
          </p:cNvCxnSpPr>
          <p:nvPr/>
        </p:nvCxnSpPr>
        <p:spPr>
          <a:xfrm flipH="1" flipV="1">
            <a:off x="7343655" y="2932790"/>
            <a:ext cx="2839617" cy="21332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73978F8-0C82-4F91-BEC0-28ADF15F4C13}"/>
              </a:ext>
            </a:extLst>
          </p:cNvPr>
          <p:cNvCxnSpPr>
            <a:cxnSpLocks/>
          </p:cNvCxnSpPr>
          <p:nvPr/>
        </p:nvCxnSpPr>
        <p:spPr>
          <a:xfrm flipH="1" flipV="1">
            <a:off x="5816413" y="3594976"/>
            <a:ext cx="52608" cy="24556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2CB739F-A0D3-4BC1-A6A0-316FBDB6B568}"/>
              </a:ext>
            </a:extLst>
          </p:cNvPr>
          <p:cNvSpPr txBox="1"/>
          <p:nvPr/>
        </p:nvSpPr>
        <p:spPr>
          <a:xfrm>
            <a:off x="5461851" y="6001602"/>
            <a:ext cx="1360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Biospa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A85EC6-72F5-49A2-82DB-CB1BF048782B}"/>
              </a:ext>
            </a:extLst>
          </p:cNvPr>
          <p:cNvCxnSpPr>
            <a:cxnSpLocks/>
          </p:cNvCxnSpPr>
          <p:nvPr/>
        </p:nvCxnSpPr>
        <p:spPr>
          <a:xfrm flipV="1">
            <a:off x="2138149" y="3676040"/>
            <a:ext cx="1796460" cy="1453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856506B-BCD2-4106-8FA8-8F6911AFB568}"/>
              </a:ext>
            </a:extLst>
          </p:cNvPr>
          <p:cNvSpPr txBox="1"/>
          <p:nvPr/>
        </p:nvSpPr>
        <p:spPr>
          <a:xfrm>
            <a:off x="1132670" y="3594976"/>
            <a:ext cx="1360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Multiflo</a:t>
            </a:r>
            <a:endParaRPr lang="en-US" b="1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AB34276-5CC0-4A02-889A-7AD13D23F4FF}"/>
              </a:ext>
            </a:extLst>
          </p:cNvPr>
          <p:cNvCxnSpPr>
            <a:cxnSpLocks/>
          </p:cNvCxnSpPr>
          <p:nvPr/>
        </p:nvCxnSpPr>
        <p:spPr>
          <a:xfrm flipV="1">
            <a:off x="2424752" y="4021319"/>
            <a:ext cx="1864860" cy="13450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C763D90-30F9-4D6F-B854-9B0BF956C66F}"/>
              </a:ext>
            </a:extLst>
          </p:cNvPr>
          <p:cNvSpPr txBox="1"/>
          <p:nvPr/>
        </p:nvSpPr>
        <p:spPr>
          <a:xfrm>
            <a:off x="1064270" y="5342873"/>
            <a:ext cx="1360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Robotic arm</a:t>
            </a:r>
          </a:p>
        </p:txBody>
      </p:sp>
    </p:spTree>
    <p:extLst>
      <p:ext uri="{BB962C8B-B14F-4D97-AF65-F5344CB8AC3E}">
        <p14:creationId xmlns:p14="http://schemas.microsoft.com/office/powerpoint/2010/main" val="261784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702955" y="4890"/>
            <a:ext cx="1399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bg1">
                    <a:lumMod val="50000"/>
                  </a:schemeClr>
                </a:solidFill>
              </a:rPr>
              <a:t>In vitro</a:t>
            </a:r>
            <a:endParaRPr lang="en-CA" sz="3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107689-4845-48D1-9CBD-BDEB8210A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6862" y="1334469"/>
            <a:ext cx="2996588" cy="26220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27FD17-FE3F-47D9-A4E7-F5A1EBC90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398" y="4593038"/>
            <a:ext cx="4856929" cy="1811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A25146-3B3B-46FD-813F-7554A3708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2660" y="3846477"/>
            <a:ext cx="2270166" cy="30115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C3DCBE-0CB0-45F4-9654-12DFAC513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8493" y="1169615"/>
            <a:ext cx="3545616" cy="266835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6F6446C-692C-4C1B-ADDF-B8467339F55A}"/>
              </a:ext>
            </a:extLst>
          </p:cNvPr>
          <p:cNvSpPr txBox="1">
            <a:spLocks/>
          </p:cNvSpPr>
          <p:nvPr/>
        </p:nvSpPr>
        <p:spPr>
          <a:xfrm>
            <a:off x="2031088" y="415553"/>
            <a:ext cx="10115516" cy="87638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Scheduled imaging and incubation</a:t>
            </a:r>
            <a:endParaRPr lang="en-C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F9D82B6-04D9-421D-8950-B7C001284F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91" y="1780899"/>
            <a:ext cx="2415372" cy="181152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9B0726D-7225-445B-A2EE-7E41859D3F06}"/>
              </a:ext>
            </a:extLst>
          </p:cNvPr>
          <p:cNvCxnSpPr/>
          <p:nvPr/>
        </p:nvCxnSpPr>
        <p:spPr>
          <a:xfrm flipV="1">
            <a:off x="2529191" y="1780899"/>
            <a:ext cx="726332" cy="27468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5479737-8D52-47C2-9499-390DF72AC616}"/>
              </a:ext>
            </a:extLst>
          </p:cNvPr>
          <p:cNvCxnSpPr>
            <a:cxnSpLocks/>
          </p:cNvCxnSpPr>
          <p:nvPr/>
        </p:nvCxnSpPr>
        <p:spPr>
          <a:xfrm>
            <a:off x="2469073" y="2961346"/>
            <a:ext cx="617838" cy="63108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BF631C7F-9658-4363-8795-387E88FFC443}"/>
              </a:ext>
            </a:extLst>
          </p:cNvPr>
          <p:cNvSpPr txBox="1"/>
          <p:nvPr/>
        </p:nvSpPr>
        <p:spPr>
          <a:xfrm>
            <a:off x="5963821" y="1730716"/>
            <a:ext cx="231493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dirty="0">
                <a:latin typeface="Arial" panose="020B0604020202020204" pitchFamily="34" charset="0"/>
                <a:ea typeface="Arial" panose="020B0604020202020204" pitchFamily="34" charset="0"/>
              </a:rPr>
              <a:t>B</a:t>
            </a:r>
            <a:r>
              <a:rPr lang="en-CA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rightfield, phase contrast and epifluorescence imaging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CA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CA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CFP, GFP, </a:t>
            </a:r>
            <a:r>
              <a:rPr lang="en-CA" sz="180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DsRed</a:t>
            </a:r>
            <a:r>
              <a:rPr lang="en-CA" sz="180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DAPI, YFP, CY5, CY7 and CFP-YFP FRET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BBFD51-272D-41DB-B932-6F1388785B15}"/>
              </a:ext>
            </a:extLst>
          </p:cNvPr>
          <p:cNvSpPr txBox="1"/>
          <p:nvPr/>
        </p:nvSpPr>
        <p:spPr>
          <a:xfrm>
            <a:off x="2697708" y="3724230"/>
            <a:ext cx="3084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Inverted imager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ED158F-3298-45DA-8361-3B9A9D44026A}"/>
              </a:ext>
            </a:extLst>
          </p:cNvPr>
          <p:cNvSpPr txBox="1"/>
          <p:nvPr/>
        </p:nvSpPr>
        <p:spPr>
          <a:xfrm>
            <a:off x="5920847" y="5352238"/>
            <a:ext cx="22701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Gas control and injector module allows Calcium imaging</a:t>
            </a:r>
          </a:p>
        </p:txBody>
      </p:sp>
    </p:spTree>
    <p:extLst>
      <p:ext uri="{BB962C8B-B14F-4D97-AF65-F5344CB8AC3E}">
        <p14:creationId xmlns:p14="http://schemas.microsoft.com/office/powerpoint/2010/main" val="1964377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533" y="1603825"/>
            <a:ext cx="4452294" cy="456817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F11258E-B2F2-48ED-86C9-929F440C8002}"/>
              </a:ext>
            </a:extLst>
          </p:cNvPr>
          <p:cNvSpPr/>
          <p:nvPr/>
        </p:nvSpPr>
        <p:spPr>
          <a:xfrm>
            <a:off x="8447263" y="5965726"/>
            <a:ext cx="1277566" cy="752509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455" y="4486222"/>
            <a:ext cx="1572951" cy="10693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B47288-8D52-4925-99C3-8F3856EC89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944" y="3785212"/>
            <a:ext cx="1838214" cy="13786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BE2239-6251-473E-BDDE-BF0F8880B2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48415" y="1395835"/>
            <a:ext cx="1509081" cy="11318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BE30EB-1839-4F70-A6C5-FE5065CB307C}"/>
              </a:ext>
            </a:extLst>
          </p:cNvPr>
          <p:cNvSpPr/>
          <p:nvPr/>
        </p:nvSpPr>
        <p:spPr>
          <a:xfrm>
            <a:off x="10537050" y="1207200"/>
            <a:ext cx="1131811" cy="150908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F4D5CF9-0BB3-4937-B123-136EC3CE9CC0}"/>
              </a:ext>
            </a:extLst>
          </p:cNvPr>
          <p:cNvSpPr/>
          <p:nvPr/>
        </p:nvSpPr>
        <p:spPr>
          <a:xfrm>
            <a:off x="4325944" y="3773952"/>
            <a:ext cx="1838214" cy="138992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AF3A86F-50B6-4A99-93E8-FD4F4387C830}"/>
              </a:ext>
            </a:extLst>
          </p:cNvPr>
          <p:cNvSpPr/>
          <p:nvPr/>
        </p:nvSpPr>
        <p:spPr>
          <a:xfrm>
            <a:off x="9802455" y="4486223"/>
            <a:ext cx="1572951" cy="106939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10CC7387-7818-4A04-AA2E-F75947170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262" y="6039532"/>
            <a:ext cx="1277566" cy="591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71CDA9-7F36-476D-8E9B-3072144EF684}"/>
              </a:ext>
            </a:extLst>
          </p:cNvPr>
          <p:cNvSpPr/>
          <p:nvPr/>
        </p:nvSpPr>
        <p:spPr>
          <a:xfrm>
            <a:off x="8863315" y="2555608"/>
            <a:ext cx="656703" cy="1192783"/>
          </a:xfrm>
          <a:prstGeom prst="rect">
            <a:avLst/>
          </a:prstGeom>
          <a:solidFill>
            <a:srgbClr val="92D05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3C1F6B-2288-4E73-B3C9-588A812DCBF4}"/>
              </a:ext>
            </a:extLst>
          </p:cNvPr>
          <p:cNvSpPr/>
          <p:nvPr/>
        </p:nvSpPr>
        <p:spPr>
          <a:xfrm>
            <a:off x="6983143" y="5039530"/>
            <a:ext cx="969585" cy="583057"/>
          </a:xfrm>
          <a:prstGeom prst="rect">
            <a:avLst/>
          </a:prstGeom>
          <a:solidFill>
            <a:srgbClr val="92D05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0EB09E-ECCB-429F-9394-1AD1D599279A}"/>
              </a:ext>
            </a:extLst>
          </p:cNvPr>
          <p:cNvSpPr/>
          <p:nvPr/>
        </p:nvSpPr>
        <p:spPr>
          <a:xfrm>
            <a:off x="7952729" y="4684940"/>
            <a:ext cx="705386" cy="870672"/>
          </a:xfrm>
          <a:prstGeom prst="rect">
            <a:avLst/>
          </a:prstGeom>
          <a:solidFill>
            <a:srgbClr val="92D050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0EE3D25-8665-40CA-9C40-0750BD8459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085" y="1668696"/>
            <a:ext cx="2882194" cy="3812949"/>
          </a:xfrm>
          <a:prstGeom prst="rect">
            <a:avLst/>
          </a:prstGeom>
        </p:spPr>
      </p:pic>
      <p:sp>
        <p:nvSpPr>
          <p:cNvPr id="55" name="Arrow: Bent 54">
            <a:extLst>
              <a:ext uri="{FF2B5EF4-FFF2-40B4-BE49-F238E27FC236}">
                <a16:creationId xmlns:a16="http://schemas.microsoft.com/office/drawing/2014/main" id="{77398F69-7B21-4A93-B685-BBD436E89559}"/>
              </a:ext>
            </a:extLst>
          </p:cNvPr>
          <p:cNvSpPr/>
          <p:nvPr/>
        </p:nvSpPr>
        <p:spPr>
          <a:xfrm rot="10800000" flipH="1">
            <a:off x="1454706" y="4832689"/>
            <a:ext cx="3171084" cy="1482542"/>
          </a:xfrm>
          <a:prstGeom prst="ben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E0CEFC3-61F0-4E79-9CEF-87F6A227CDFD}"/>
              </a:ext>
            </a:extLst>
          </p:cNvPr>
          <p:cNvSpPr txBox="1"/>
          <p:nvPr/>
        </p:nvSpPr>
        <p:spPr>
          <a:xfrm>
            <a:off x="1066920" y="119710"/>
            <a:ext cx="88390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Location 2: </a:t>
            </a:r>
            <a:r>
              <a:rPr lang="en-US" sz="3200" i="1" dirty="0"/>
              <a:t>In vivo </a:t>
            </a:r>
            <a:r>
              <a:rPr lang="en-US" sz="3200" dirty="0"/>
              <a:t>at The Centre for Phenogenomics</a:t>
            </a:r>
            <a:endParaRPr lang="en-CA" sz="3200" dirty="0"/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82EEB073-2B15-4DEC-9BBC-D83C1A0A0D93}"/>
              </a:ext>
            </a:extLst>
          </p:cNvPr>
          <p:cNvSpPr/>
          <p:nvPr/>
        </p:nvSpPr>
        <p:spPr>
          <a:xfrm rot="5400000">
            <a:off x="6137400" y="3771047"/>
            <a:ext cx="1428123" cy="1357529"/>
          </a:xfrm>
          <a:prstGeom prst="triangle">
            <a:avLst>
              <a:gd name="adj" fmla="val 100000"/>
            </a:avLst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15ABB213-C847-4C7D-8FF4-E8057AFBBF01}"/>
              </a:ext>
            </a:extLst>
          </p:cNvPr>
          <p:cNvSpPr/>
          <p:nvPr/>
        </p:nvSpPr>
        <p:spPr>
          <a:xfrm rot="16200000">
            <a:off x="8581604" y="4332424"/>
            <a:ext cx="1088846" cy="1357529"/>
          </a:xfrm>
          <a:prstGeom prst="triangle">
            <a:avLst>
              <a:gd name="adj" fmla="val 67509"/>
            </a:avLst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716EEC75-3E2B-44D9-B548-C24584E60F2A}"/>
              </a:ext>
            </a:extLst>
          </p:cNvPr>
          <p:cNvSpPr/>
          <p:nvPr/>
        </p:nvSpPr>
        <p:spPr>
          <a:xfrm>
            <a:off x="8422221" y="5199574"/>
            <a:ext cx="1302607" cy="752509"/>
          </a:xfrm>
          <a:prstGeom prst="triangle">
            <a:avLst>
              <a:gd name="adj" fmla="val 0"/>
            </a:avLst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7AB30BCD-1531-48CC-A2D6-7E38CBBB87B5}"/>
              </a:ext>
            </a:extLst>
          </p:cNvPr>
          <p:cNvSpPr/>
          <p:nvPr/>
        </p:nvSpPr>
        <p:spPr>
          <a:xfrm rot="16200000">
            <a:off x="9070495" y="1283129"/>
            <a:ext cx="1575583" cy="1357529"/>
          </a:xfrm>
          <a:prstGeom prst="triangle">
            <a:avLst>
              <a:gd name="adj" fmla="val 0"/>
            </a:avLst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" descr="https://www.mightexbio.com/wp-content/uploads/2020/03/oasis-implant_small_diagram_v3_updated_imaging_nobackground.png">
            <a:extLst>
              <a:ext uri="{FF2B5EF4-FFF2-40B4-BE49-F238E27FC236}">
                <a16:creationId xmlns:a16="http://schemas.microsoft.com/office/drawing/2014/main" id="{267EE021-2BAD-47D7-9CD8-C0C26818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107" y="2093498"/>
            <a:ext cx="1310005" cy="72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FCB706AE-9ED1-436C-99FD-71C6CEC4C668}"/>
              </a:ext>
            </a:extLst>
          </p:cNvPr>
          <p:cNvSpPr/>
          <p:nvPr/>
        </p:nvSpPr>
        <p:spPr>
          <a:xfrm>
            <a:off x="4488007" y="2019127"/>
            <a:ext cx="1528985" cy="918538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9B1ED8-27D9-4FCD-BCE5-ADAFE4EB0BA5}"/>
              </a:ext>
            </a:extLst>
          </p:cNvPr>
          <p:cNvSpPr txBox="1"/>
          <p:nvPr/>
        </p:nvSpPr>
        <p:spPr>
          <a:xfrm>
            <a:off x="583396" y="981099"/>
            <a:ext cx="497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Betty-Jo Edgell: </a:t>
            </a:r>
            <a:r>
              <a:rPr lang="en-US" dirty="0">
                <a:hlinkClick r:id="rId9"/>
              </a:rPr>
              <a:t>Bettyjo.Edgell@phenogenomics.ca</a:t>
            </a:r>
            <a:r>
              <a:rPr lang="en-US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AE1CD3-4F89-49E7-9CF6-DAE5494DA37E}"/>
              </a:ext>
            </a:extLst>
          </p:cNvPr>
          <p:cNvSpPr txBox="1"/>
          <p:nvPr/>
        </p:nvSpPr>
        <p:spPr>
          <a:xfrm>
            <a:off x="6196564" y="972838"/>
            <a:ext cx="3702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Igor Vukobradovic </a:t>
            </a:r>
            <a:r>
              <a:rPr lang="en-US" dirty="0">
                <a:hlinkClick r:id="rId10"/>
              </a:rPr>
              <a:t>igor@lunenfeld.ca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8365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705" y="717852"/>
            <a:ext cx="7120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Olympus FVMPE-RS with a gantry frame</a:t>
            </a:r>
            <a:endParaRPr lang="en-CA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0714068" y="0"/>
            <a:ext cx="1303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In vivo</a:t>
            </a:r>
            <a:endParaRPr lang="en-CA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6C7069-6F43-4BFE-911D-5BB21FBB5D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141" y="1975694"/>
            <a:ext cx="4464312" cy="3348234"/>
          </a:xfrm>
          <a:prstGeom prst="rect">
            <a:avLst/>
          </a:prstGeom>
        </p:spPr>
      </p:pic>
      <p:pic>
        <p:nvPicPr>
          <p:cNvPr id="8" name="Picture 2" descr="InSight® X3™">
            <a:extLst>
              <a:ext uri="{FF2B5EF4-FFF2-40B4-BE49-F238E27FC236}">
                <a16:creationId xmlns:a16="http://schemas.microsoft.com/office/drawing/2014/main" id="{54DB0BEF-94A0-47F7-A9B2-7E8CEB300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54" y="5450396"/>
            <a:ext cx="2440658" cy="137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89D221-A626-4A0B-9139-3BDAC65CB839}"/>
              </a:ext>
            </a:extLst>
          </p:cNvPr>
          <p:cNvSpPr txBox="1"/>
          <p:nvPr/>
        </p:nvSpPr>
        <p:spPr>
          <a:xfrm>
            <a:off x="3010178" y="5725469"/>
            <a:ext cx="3420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Spectraphysics</a:t>
            </a:r>
            <a:r>
              <a:rPr lang="en-US" dirty="0"/>
              <a:t> Insight X3 </a:t>
            </a:r>
            <a:r>
              <a:rPr lang="en-US" dirty="0" err="1"/>
              <a:t>tuneable</a:t>
            </a:r>
            <a:r>
              <a:rPr lang="en-US" dirty="0"/>
              <a:t> laser (680 nm to 1300 nm)</a:t>
            </a:r>
          </a:p>
          <a:p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C1E0DD-5BBD-4377-826B-1AB012027ECD}"/>
              </a:ext>
            </a:extLst>
          </p:cNvPr>
          <p:cNvSpPr txBox="1"/>
          <p:nvPr/>
        </p:nvSpPr>
        <p:spPr>
          <a:xfrm>
            <a:off x="6684993" y="1810359"/>
            <a:ext cx="55070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Resonance and galvo scanner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Will have SIM scanner for simultaneous photoactivation with CW lasers (1P)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4 </a:t>
            </a:r>
            <a:r>
              <a:rPr lang="en-US" dirty="0" err="1"/>
              <a:t>GaAsP</a:t>
            </a:r>
            <a:r>
              <a:rPr lang="en-US" dirty="0"/>
              <a:t> detectors</a:t>
            </a:r>
            <a:endParaRPr lang="en-CA" dirty="0"/>
          </a:p>
        </p:txBody>
      </p:sp>
      <p:pic>
        <p:nvPicPr>
          <p:cNvPr id="11" name="Picture 10" descr="The Inner Focus Articulating Nosepiece and FVMPE-RS® Multiphoton ...">
            <a:extLst>
              <a:ext uri="{FF2B5EF4-FFF2-40B4-BE49-F238E27FC236}">
                <a16:creationId xmlns:a16="http://schemas.microsoft.com/office/drawing/2014/main" id="{1D20F1FE-7E4B-4D14-A20E-3BE9D6DF7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058" y="3518420"/>
            <a:ext cx="2868037" cy="286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B00D43-75FF-4E7E-970D-B186CFA6D8E3}"/>
              </a:ext>
            </a:extLst>
          </p:cNvPr>
          <p:cNvSpPr txBox="1"/>
          <p:nvPr/>
        </p:nvSpPr>
        <p:spPr>
          <a:xfrm>
            <a:off x="6684993" y="3097012"/>
            <a:ext cx="3049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Inner focus: An endoscopic objective with an electrically </a:t>
            </a:r>
            <a:r>
              <a:rPr lang="en-US" dirty="0" err="1"/>
              <a:t>tuneable</a:t>
            </a:r>
            <a:r>
              <a:rPr lang="en-US" dirty="0"/>
              <a:t> lens (ETL)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516335-F374-42D2-92A8-3BE499B6D253}"/>
              </a:ext>
            </a:extLst>
          </p:cNvPr>
          <p:cNvSpPr txBox="1"/>
          <p:nvPr/>
        </p:nvSpPr>
        <p:spPr>
          <a:xfrm>
            <a:off x="6663993" y="4383665"/>
            <a:ext cx="18963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ETL allows imaging of 2 areas simultaneously and imaging at an angle</a:t>
            </a:r>
            <a:endParaRPr lang="en-CA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5568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bile HomeCage with track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2" y="1069035"/>
            <a:ext cx="66675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Mouse head-fixed in straight cla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80" y="1069035"/>
            <a:ext cx="30575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926927" y="4801142"/>
            <a:ext cx="674017" cy="16496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ectangle 4"/>
          <p:cNvSpPr/>
          <p:nvPr/>
        </p:nvSpPr>
        <p:spPr>
          <a:xfrm>
            <a:off x="8767288" y="4801141"/>
            <a:ext cx="674017" cy="16496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9614015" y="4801141"/>
            <a:ext cx="674017" cy="16496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10460742" y="4801141"/>
            <a:ext cx="674017" cy="16496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4" name="Straight Connector 3"/>
          <p:cNvCxnSpPr/>
          <p:nvPr/>
        </p:nvCxnSpPr>
        <p:spPr>
          <a:xfrm>
            <a:off x="7924932" y="4584332"/>
            <a:ext cx="3207832" cy="942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128051" y="4310954"/>
            <a:ext cx="0" cy="2733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943362" y="4310955"/>
            <a:ext cx="0" cy="27337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8966594" y="4202547"/>
            <a:ext cx="697584" cy="320511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9598902" y="4169554"/>
            <a:ext cx="294277" cy="23567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/>
          <p:cNvSpPr/>
          <p:nvPr/>
        </p:nvSpPr>
        <p:spPr>
          <a:xfrm>
            <a:off x="9555173" y="4056431"/>
            <a:ext cx="350126" cy="113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/>
          <p:cNvSpPr/>
          <p:nvPr/>
        </p:nvSpPr>
        <p:spPr>
          <a:xfrm>
            <a:off x="9551173" y="3514406"/>
            <a:ext cx="89538" cy="6567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Down Arrow 25"/>
          <p:cNvSpPr/>
          <p:nvPr/>
        </p:nvSpPr>
        <p:spPr>
          <a:xfrm rot="10800000">
            <a:off x="8543959" y="5036814"/>
            <a:ext cx="296944" cy="5608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1" name="Down Arrow 30"/>
          <p:cNvSpPr/>
          <p:nvPr/>
        </p:nvSpPr>
        <p:spPr>
          <a:xfrm rot="10800000">
            <a:off x="9382371" y="5022671"/>
            <a:ext cx="296944" cy="5608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2" name="Down Arrow 31"/>
          <p:cNvSpPr/>
          <p:nvPr/>
        </p:nvSpPr>
        <p:spPr>
          <a:xfrm rot="10800000">
            <a:off x="10220783" y="5036814"/>
            <a:ext cx="296944" cy="56089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9" name="Right Arrow 28"/>
          <p:cNvSpPr>
            <a:spLocks noChangeAspect="1"/>
          </p:cNvSpPr>
          <p:nvPr/>
        </p:nvSpPr>
        <p:spPr>
          <a:xfrm>
            <a:off x="9587398" y="4636987"/>
            <a:ext cx="261029" cy="11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4" name="Right Arrow 33"/>
          <p:cNvSpPr>
            <a:spLocks noChangeAspect="1"/>
          </p:cNvSpPr>
          <p:nvPr/>
        </p:nvSpPr>
        <p:spPr>
          <a:xfrm>
            <a:off x="10417862" y="4632924"/>
            <a:ext cx="261029" cy="11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Right Arrow 34"/>
          <p:cNvSpPr>
            <a:spLocks noChangeAspect="1"/>
          </p:cNvSpPr>
          <p:nvPr/>
        </p:nvSpPr>
        <p:spPr>
          <a:xfrm>
            <a:off x="8735787" y="4619185"/>
            <a:ext cx="261029" cy="11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Right Arrow 35"/>
          <p:cNvSpPr>
            <a:spLocks noChangeAspect="1"/>
          </p:cNvSpPr>
          <p:nvPr/>
        </p:nvSpPr>
        <p:spPr>
          <a:xfrm flipH="1">
            <a:off x="8317293" y="4619185"/>
            <a:ext cx="261029" cy="11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Right Arrow 36"/>
          <p:cNvSpPr>
            <a:spLocks noChangeAspect="1"/>
          </p:cNvSpPr>
          <p:nvPr/>
        </p:nvSpPr>
        <p:spPr>
          <a:xfrm flipH="1">
            <a:off x="9211885" y="4633081"/>
            <a:ext cx="261029" cy="11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Right Arrow 37"/>
          <p:cNvSpPr>
            <a:spLocks noChangeAspect="1"/>
          </p:cNvSpPr>
          <p:nvPr/>
        </p:nvSpPr>
        <p:spPr>
          <a:xfrm flipH="1">
            <a:off x="10072279" y="4632924"/>
            <a:ext cx="261029" cy="1115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0" name="TextBox 29"/>
          <p:cNvSpPr txBox="1"/>
          <p:nvPr/>
        </p:nvSpPr>
        <p:spPr>
          <a:xfrm>
            <a:off x="9325791" y="5673081"/>
            <a:ext cx="45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Air</a:t>
            </a:r>
            <a:endParaRPr lang="en-CA" dirty="0"/>
          </a:p>
        </p:txBody>
      </p:sp>
      <p:sp>
        <p:nvSpPr>
          <p:cNvPr id="39" name="TextBox 38"/>
          <p:cNvSpPr txBox="1"/>
          <p:nvPr/>
        </p:nvSpPr>
        <p:spPr>
          <a:xfrm>
            <a:off x="10432672" y="3362198"/>
            <a:ext cx="14734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Home cage moves freely on bed of air </a:t>
            </a:r>
            <a:endParaRPr lang="en-CA" dirty="0"/>
          </a:p>
        </p:txBody>
      </p:sp>
      <p:sp>
        <p:nvSpPr>
          <p:cNvPr id="40" name="TextBox 39"/>
          <p:cNvSpPr txBox="1"/>
          <p:nvPr/>
        </p:nvSpPr>
        <p:spPr>
          <a:xfrm>
            <a:off x="2161390" y="6200463"/>
            <a:ext cx="8078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/>
              <a:t>Mouse is head fixed but has the illusion that it can move around the maze / arena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2936448" y="153766"/>
            <a:ext cx="8550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/>
              <a:t>Neurotar</a:t>
            </a:r>
            <a:r>
              <a:rPr lang="en-US" sz="4000" dirty="0"/>
              <a:t> large mobile </a:t>
            </a:r>
            <a:r>
              <a:rPr lang="en-US" sz="4000" dirty="0" err="1"/>
              <a:t>homecage</a:t>
            </a:r>
            <a:endParaRPr lang="en-CA" sz="4000" dirty="0"/>
          </a:p>
        </p:txBody>
      </p:sp>
      <p:sp>
        <p:nvSpPr>
          <p:cNvPr id="28" name="TextBox 27"/>
          <p:cNvSpPr txBox="1"/>
          <p:nvPr/>
        </p:nvSpPr>
        <p:spPr>
          <a:xfrm>
            <a:off x="10714068" y="0"/>
            <a:ext cx="1303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In vivo</a:t>
            </a:r>
            <a:endParaRPr lang="en-CA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992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cial interactions in the mobile homecage lar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179" y="1527680"/>
            <a:ext cx="5258197" cy="297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ouse in a donut maze with lick port and locomotion tracki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81" y="1409846"/>
            <a:ext cx="5533534" cy="311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44549" y="4950937"/>
            <a:ext cx="4552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device monitors the mouse’s position and trajectory of movement (using magnets) and enables automatic stimuli triggering during closed-loop experiments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3642107" y="126848"/>
            <a:ext cx="592405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Tracking capability</a:t>
            </a:r>
            <a:endParaRPr lang="en-CA" sz="6000" dirty="0"/>
          </a:p>
        </p:txBody>
      </p:sp>
      <p:pic>
        <p:nvPicPr>
          <p:cNvPr id="2050" name="Picture 2" descr="https://mcusercontent.com/6ed5cfc746ae0c8c62012d124/images/3bc9fff4-b251-486d-a365-2b91dabbd9b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33" y="4867214"/>
            <a:ext cx="5928680" cy="169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714068" y="0"/>
            <a:ext cx="1303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</a:rPr>
              <a:t>In vivo</a:t>
            </a:r>
            <a:endParaRPr lang="en-CA" sz="32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840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mightexbio.com/wp-content/uploads/2020/03/oasis-implant_small_diagram_v3_updated_imaging_nobackgrou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6" y="1848263"/>
            <a:ext cx="5882290" cy="323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176" y="1908927"/>
            <a:ext cx="5154138" cy="29657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82819" y="504333"/>
            <a:ext cx="10415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Mightex</a:t>
            </a:r>
            <a:r>
              <a:rPr lang="en-US" sz="3600" b="1" dirty="0"/>
              <a:t> Oasis </a:t>
            </a:r>
            <a:r>
              <a:rPr lang="en-US" sz="3600" dirty="0"/>
              <a:t>for imaging and </a:t>
            </a:r>
            <a:r>
              <a:rPr lang="en-US" sz="3600" dirty="0" err="1"/>
              <a:t>optogenetic</a:t>
            </a:r>
            <a:r>
              <a:rPr lang="en-US" sz="3600" dirty="0"/>
              <a:t> stimulation in freely behaving mice </a:t>
            </a:r>
            <a:endParaRPr lang="en-CA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1692111" y="2116318"/>
            <a:ext cx="1186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 m length</a:t>
            </a:r>
            <a:endParaRPr lang="en-CA" dirty="0"/>
          </a:p>
        </p:txBody>
      </p:sp>
      <p:pic>
        <p:nvPicPr>
          <p:cNvPr id="1028" name="Picture 4" descr="https://www.mightexbio.com/wp-content/uploads/2020/04/headmountbox2_smal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530" y="5230348"/>
            <a:ext cx="1607237" cy="96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78871" y="5389353"/>
            <a:ext cx="3073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 g (3 times lighter than a </a:t>
            </a:r>
            <a:r>
              <a:rPr lang="en-US" dirty="0" err="1"/>
              <a:t>miniscope</a:t>
            </a:r>
            <a:r>
              <a:rPr lang="en-US" dirty="0"/>
              <a:t>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68591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B9C28A-552F-4CCF-84FA-DA3486A1D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011" y="5314926"/>
            <a:ext cx="1828072" cy="13710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9102C7-9044-4ECA-8BA4-AA8BB801D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7387" y="1621298"/>
            <a:ext cx="5121029" cy="3454258"/>
          </a:xfrm>
          <a:prstGeom prst="rect">
            <a:avLst/>
          </a:prstGeom>
        </p:spPr>
      </p:pic>
      <p:pic>
        <p:nvPicPr>
          <p:cNvPr id="5" name="Picture 4" descr="The BioSpa™ Live Cell Imaging System fully automate kinetic live cell  imaging and analysis | Lab Equipment | Technology Networks">
            <a:extLst>
              <a:ext uri="{FF2B5EF4-FFF2-40B4-BE49-F238E27FC236}">
                <a16:creationId xmlns:a16="http://schemas.microsoft.com/office/drawing/2014/main" id="{DCEB5FAD-F163-4689-ACF3-F8C83E046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301" y="2769424"/>
            <a:ext cx="1322181" cy="74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4" descr="Laminar Flow Cabinet - an overview | ScienceDirect Topics">
            <a:extLst>
              <a:ext uri="{FF2B5EF4-FFF2-40B4-BE49-F238E27FC236}">
                <a16:creationId xmlns:a16="http://schemas.microsoft.com/office/drawing/2014/main" id="{C51E55CF-098C-4EC6-AF77-6C10DC99B1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16" y="3971525"/>
            <a:ext cx="947868" cy="886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C255CB-8BE0-4DAA-A651-63DEF3AC5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085" y="1668696"/>
            <a:ext cx="2882194" cy="3812949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D550D562-9098-43E0-B25D-2C33DCE49AEA}"/>
              </a:ext>
            </a:extLst>
          </p:cNvPr>
          <p:cNvSpPr/>
          <p:nvPr/>
        </p:nvSpPr>
        <p:spPr>
          <a:xfrm>
            <a:off x="1679060" y="1809144"/>
            <a:ext cx="3723034" cy="60311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80A68A-3903-4A22-A950-FABCDB3F15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3854" y="4663314"/>
            <a:ext cx="1886769" cy="14150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6E34B8-82B2-4475-9DCF-CB2B559F72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291" y="5314926"/>
            <a:ext cx="1828072" cy="1371054"/>
          </a:xfrm>
          <a:prstGeom prst="rect">
            <a:avLst/>
          </a:prstGeom>
        </p:spPr>
      </p:pic>
      <p:pic>
        <p:nvPicPr>
          <p:cNvPr id="14" name="Picture 8" descr="Patch-clamp recording in brain slices with improved slicer technology: Leica  Biosystems">
            <a:extLst>
              <a:ext uri="{FF2B5EF4-FFF2-40B4-BE49-F238E27FC236}">
                <a16:creationId xmlns:a16="http://schemas.microsoft.com/office/drawing/2014/main" id="{49133AC5-C9C6-41AA-B6A6-2C4B8AAF8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452" y="1326002"/>
            <a:ext cx="1314224" cy="919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82422E0-EAD8-41F5-AD5C-ED70AABA6957}"/>
              </a:ext>
            </a:extLst>
          </p:cNvPr>
          <p:cNvSpPr/>
          <p:nvPr/>
        </p:nvSpPr>
        <p:spPr>
          <a:xfrm>
            <a:off x="7868074" y="5314926"/>
            <a:ext cx="1828072" cy="137105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62495E-7971-4A23-804F-FCC73B7A1069}"/>
              </a:ext>
            </a:extLst>
          </p:cNvPr>
          <p:cNvSpPr/>
          <p:nvPr/>
        </p:nvSpPr>
        <p:spPr>
          <a:xfrm>
            <a:off x="10163201" y="4663313"/>
            <a:ext cx="1857421" cy="141507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8F6413E-F932-4287-9C78-529F59838A65}"/>
              </a:ext>
            </a:extLst>
          </p:cNvPr>
          <p:cNvSpPr/>
          <p:nvPr/>
        </p:nvSpPr>
        <p:spPr>
          <a:xfrm>
            <a:off x="8187451" y="1326002"/>
            <a:ext cx="1314225" cy="91995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12741CE-53E0-4375-8188-A8B28E231EE8}"/>
              </a:ext>
            </a:extLst>
          </p:cNvPr>
          <p:cNvSpPr/>
          <p:nvPr/>
        </p:nvSpPr>
        <p:spPr>
          <a:xfrm>
            <a:off x="4644355" y="3968963"/>
            <a:ext cx="909603" cy="88658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7A290C-5C19-4D82-9F67-5262CF23B64E}"/>
              </a:ext>
            </a:extLst>
          </p:cNvPr>
          <p:cNvSpPr/>
          <p:nvPr/>
        </p:nvSpPr>
        <p:spPr>
          <a:xfrm>
            <a:off x="4632301" y="2743760"/>
            <a:ext cx="1322181" cy="769391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5F45E5F-D774-4B69-ABA9-DC1037A086E0}"/>
              </a:ext>
            </a:extLst>
          </p:cNvPr>
          <p:cNvSpPr txBox="1"/>
          <p:nvPr/>
        </p:nvSpPr>
        <p:spPr>
          <a:xfrm>
            <a:off x="1259663" y="199555"/>
            <a:ext cx="100662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Location 1: </a:t>
            </a:r>
            <a:r>
              <a:rPr lang="en-US" sz="3200" i="1" dirty="0"/>
              <a:t>In vitro </a:t>
            </a:r>
            <a:r>
              <a:rPr lang="en-US" sz="3200" dirty="0"/>
              <a:t>at The Physiology Dept. MSB 3214/3216</a:t>
            </a:r>
            <a:endParaRPr lang="en-CA" sz="32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ACEA889-4CC3-4CBD-9E1C-659E5F7B7488}"/>
              </a:ext>
            </a:extLst>
          </p:cNvPr>
          <p:cNvSpPr/>
          <p:nvPr/>
        </p:nvSpPr>
        <p:spPr>
          <a:xfrm>
            <a:off x="5732011" y="5314926"/>
            <a:ext cx="1828072" cy="137105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C820CA-D461-47E7-B0DC-0778B9D97B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20450" y="1691634"/>
            <a:ext cx="1323181" cy="992386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CB048F7C-DE48-4DE4-88F8-EC447D0F9784}"/>
              </a:ext>
            </a:extLst>
          </p:cNvPr>
          <p:cNvSpPr/>
          <p:nvPr/>
        </p:nvSpPr>
        <p:spPr>
          <a:xfrm>
            <a:off x="10424927" y="1691632"/>
            <a:ext cx="1314225" cy="992386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97069839-AB1B-4DC0-B35B-788E50E9F259}"/>
              </a:ext>
            </a:extLst>
          </p:cNvPr>
          <p:cNvSpPr/>
          <p:nvPr/>
        </p:nvSpPr>
        <p:spPr>
          <a:xfrm>
            <a:off x="10133853" y="3908705"/>
            <a:ext cx="1886769" cy="754607"/>
          </a:xfrm>
          <a:prstGeom prst="triangle">
            <a:avLst>
              <a:gd name="adj" fmla="val 0"/>
            </a:avLst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Isosceles Triangle 53">
            <a:extLst>
              <a:ext uri="{FF2B5EF4-FFF2-40B4-BE49-F238E27FC236}">
                <a16:creationId xmlns:a16="http://schemas.microsoft.com/office/drawing/2014/main" id="{1131C006-FE2B-4F1E-A94C-BB0C516E9B29}"/>
              </a:ext>
            </a:extLst>
          </p:cNvPr>
          <p:cNvSpPr/>
          <p:nvPr/>
        </p:nvSpPr>
        <p:spPr>
          <a:xfrm rot="5400000">
            <a:off x="10819027" y="2294232"/>
            <a:ext cx="512970" cy="1310126"/>
          </a:xfrm>
          <a:prstGeom prst="triangle">
            <a:avLst>
              <a:gd name="adj" fmla="val 1084"/>
            </a:avLst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5002EC5B-ACC4-4E97-B88B-890381038DFA}"/>
              </a:ext>
            </a:extLst>
          </p:cNvPr>
          <p:cNvSpPr/>
          <p:nvPr/>
        </p:nvSpPr>
        <p:spPr>
          <a:xfrm rot="10800000">
            <a:off x="8158590" y="2220602"/>
            <a:ext cx="1394178" cy="1036408"/>
          </a:xfrm>
          <a:prstGeom prst="triangle">
            <a:avLst>
              <a:gd name="adj" fmla="val 72063"/>
            </a:avLst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Isosceles Triangle 55">
            <a:extLst>
              <a:ext uri="{FF2B5EF4-FFF2-40B4-BE49-F238E27FC236}">
                <a16:creationId xmlns:a16="http://schemas.microsoft.com/office/drawing/2014/main" id="{E995D223-08D6-4A01-ADCB-A6C1606D0A14}"/>
              </a:ext>
            </a:extLst>
          </p:cNvPr>
          <p:cNvSpPr/>
          <p:nvPr/>
        </p:nvSpPr>
        <p:spPr>
          <a:xfrm>
            <a:off x="7847696" y="3943872"/>
            <a:ext cx="1886769" cy="1357529"/>
          </a:xfrm>
          <a:prstGeom prst="triangle">
            <a:avLst>
              <a:gd name="adj" fmla="val 41589"/>
            </a:avLst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Isosceles Triangle 56">
            <a:extLst>
              <a:ext uri="{FF2B5EF4-FFF2-40B4-BE49-F238E27FC236}">
                <a16:creationId xmlns:a16="http://schemas.microsoft.com/office/drawing/2014/main" id="{DDCDE869-1522-4CBA-AEDC-5457ACAB74D2}"/>
              </a:ext>
            </a:extLst>
          </p:cNvPr>
          <p:cNvSpPr/>
          <p:nvPr/>
        </p:nvSpPr>
        <p:spPr>
          <a:xfrm>
            <a:off x="5708781" y="3943871"/>
            <a:ext cx="1886769" cy="1357529"/>
          </a:xfrm>
          <a:prstGeom prst="triangle">
            <a:avLst>
              <a:gd name="adj" fmla="val 100000"/>
            </a:avLst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05BFE65A-34AE-4A60-A101-1990DB4F0FB8}"/>
              </a:ext>
            </a:extLst>
          </p:cNvPr>
          <p:cNvSpPr/>
          <p:nvPr/>
        </p:nvSpPr>
        <p:spPr>
          <a:xfrm rot="5400000">
            <a:off x="5777505" y="3763955"/>
            <a:ext cx="900109" cy="1310126"/>
          </a:xfrm>
          <a:prstGeom prst="triangle">
            <a:avLst>
              <a:gd name="adj" fmla="val 1084"/>
            </a:avLst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Isosceles Triangle 59">
            <a:extLst>
              <a:ext uri="{FF2B5EF4-FFF2-40B4-BE49-F238E27FC236}">
                <a16:creationId xmlns:a16="http://schemas.microsoft.com/office/drawing/2014/main" id="{1CDE378E-7A0E-49D0-8F45-4355CAE9C040}"/>
              </a:ext>
            </a:extLst>
          </p:cNvPr>
          <p:cNvSpPr/>
          <p:nvPr/>
        </p:nvSpPr>
        <p:spPr>
          <a:xfrm rot="5400000">
            <a:off x="6010835" y="2664848"/>
            <a:ext cx="813196" cy="930380"/>
          </a:xfrm>
          <a:prstGeom prst="triangle">
            <a:avLst>
              <a:gd name="adj" fmla="val 46541"/>
            </a:avLst>
          </a:prstGeom>
          <a:solidFill>
            <a:srgbClr val="00B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01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-movie-2">
            <a:hlinkClick r:id="" action="ppaction://media"/>
            <a:extLst>
              <a:ext uri="{FF2B5EF4-FFF2-40B4-BE49-F238E27FC236}">
                <a16:creationId xmlns:a16="http://schemas.microsoft.com/office/drawing/2014/main" id="{F4E204CF-2D7F-4AEC-9896-488F1D2709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62377" y="2286000"/>
            <a:ext cx="4064000" cy="2286000"/>
          </a:xfrm>
          <a:prstGeom prst="rect">
            <a:avLst/>
          </a:prstGeom>
        </p:spPr>
      </p:pic>
      <p:pic>
        <p:nvPicPr>
          <p:cNvPr id="3" name="Picture 2" descr="https://www.mightexbio.com/wp-content/uploads/2020/03/oasis-implant_small_diagram_v3_updated_imaging_nobackground.png">
            <a:extLst>
              <a:ext uri="{FF2B5EF4-FFF2-40B4-BE49-F238E27FC236}">
                <a16:creationId xmlns:a16="http://schemas.microsoft.com/office/drawing/2014/main" id="{2401821A-8D37-4F77-9F8F-C7795936B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56" y="1848263"/>
            <a:ext cx="5882290" cy="323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76B2BE-54FC-4F68-A0B0-6EE00433F8E9}"/>
              </a:ext>
            </a:extLst>
          </p:cNvPr>
          <p:cNvSpPr txBox="1"/>
          <p:nvPr/>
        </p:nvSpPr>
        <p:spPr>
          <a:xfrm>
            <a:off x="882819" y="504333"/>
            <a:ext cx="104152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Mightex</a:t>
            </a:r>
            <a:r>
              <a:rPr lang="en-US" sz="3600" b="1" dirty="0"/>
              <a:t> Oasis </a:t>
            </a:r>
            <a:r>
              <a:rPr lang="en-US" sz="3600" dirty="0"/>
              <a:t>for imaging and </a:t>
            </a:r>
            <a:r>
              <a:rPr lang="en-US" sz="3600" dirty="0" err="1"/>
              <a:t>optogenetic</a:t>
            </a:r>
            <a:r>
              <a:rPr lang="en-US" sz="3600" dirty="0"/>
              <a:t> stimulation in freely behaving mice </a:t>
            </a:r>
            <a:endParaRPr lang="en-CA" sz="3600" dirty="0"/>
          </a:p>
        </p:txBody>
      </p:sp>
      <p:pic>
        <p:nvPicPr>
          <p:cNvPr id="5" name="Picture 4" descr="https://www.mightexbio.com/wp-content/uploads/2020/04/headmountbox2_small.jpg">
            <a:extLst>
              <a:ext uri="{FF2B5EF4-FFF2-40B4-BE49-F238E27FC236}">
                <a16:creationId xmlns:a16="http://schemas.microsoft.com/office/drawing/2014/main" id="{4D7CE7D2-47C6-4B7B-8DDD-0BE03BD80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530" y="5230348"/>
            <a:ext cx="1607237" cy="96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E8FC08-D2B1-4F8C-8F73-7981B29AF3A7}"/>
              </a:ext>
            </a:extLst>
          </p:cNvPr>
          <p:cNvSpPr txBox="1"/>
          <p:nvPr/>
        </p:nvSpPr>
        <p:spPr>
          <a:xfrm>
            <a:off x="2978871" y="5389353"/>
            <a:ext cx="3073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0.7 g (3 times lighter than a </a:t>
            </a:r>
            <a:r>
              <a:rPr lang="en-US" dirty="0" err="1"/>
              <a:t>miniscope</a:t>
            </a:r>
            <a:r>
              <a:rPr lang="en-US" dirty="0"/>
              <a:t>)</a:t>
            </a:r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06E9BB-301D-42ED-9B9A-0071D592B2F2}"/>
              </a:ext>
            </a:extLst>
          </p:cNvPr>
          <p:cNvSpPr txBox="1"/>
          <p:nvPr/>
        </p:nvSpPr>
        <p:spPr>
          <a:xfrm>
            <a:off x="7652894" y="6194690"/>
            <a:ext cx="4357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Dr. Jayant Rai &amp; Dr. Kenichi Okamoto</a:t>
            </a:r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822F3B3-AB79-4F03-A5BB-75828F636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481" y="4808470"/>
            <a:ext cx="1283546" cy="128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aculty">
            <a:extLst>
              <a:ext uri="{FF2B5EF4-FFF2-40B4-BE49-F238E27FC236}">
                <a16:creationId xmlns:a16="http://schemas.microsoft.com/office/drawing/2014/main" id="{7A54F2D9-F282-49CD-95FB-4C7ADA6FC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972" y="4808470"/>
            <a:ext cx="1283546" cy="128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056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13" y="1352760"/>
            <a:ext cx="11795254" cy="47181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8470" y="1729216"/>
            <a:ext cx="34276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Translatable cognitive testing in mice: </a:t>
            </a:r>
            <a:r>
              <a:rPr lang="en-US" sz="3200" b="1" dirty="0" err="1">
                <a:solidFill>
                  <a:schemeClr val="bg1"/>
                </a:solidFill>
              </a:rPr>
              <a:t>Bussey-Saksida</a:t>
            </a:r>
            <a:r>
              <a:rPr lang="en-US" sz="3200" b="1" dirty="0">
                <a:solidFill>
                  <a:schemeClr val="bg1"/>
                </a:solidFill>
              </a:rPr>
              <a:t> touchscreens</a:t>
            </a:r>
            <a:endParaRPr lang="en-CA" sz="3200" b="1" dirty="0">
              <a:solidFill>
                <a:schemeClr val="bg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A7B2B94-FAB3-4E91-BA8A-69D06641D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4141" y="148492"/>
            <a:ext cx="888384" cy="138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0C4186-8918-49D9-AF97-FB53EFECCBC7}"/>
              </a:ext>
            </a:extLst>
          </p:cNvPr>
          <p:cNvSpPr txBox="1"/>
          <p:nvPr/>
        </p:nvSpPr>
        <p:spPr>
          <a:xfrm>
            <a:off x="8494673" y="429430"/>
            <a:ext cx="2278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i="0" dirty="0">
                <a:solidFill>
                  <a:srgbClr val="2B2B2B"/>
                </a:solidFill>
                <a:effectLst/>
                <a:latin typeface="-apple-system"/>
              </a:rPr>
              <a:t>Junhui Wang</a:t>
            </a:r>
          </a:p>
          <a:p>
            <a:r>
              <a:rPr lang="en-US" dirty="0">
                <a:solidFill>
                  <a:srgbClr val="2B2B2B"/>
                </a:solidFill>
                <a:latin typeface="-apple-system"/>
              </a:rPr>
              <a:t>junhui@lunenfeld.ca</a:t>
            </a:r>
            <a:endParaRPr lang="en-US" b="0" i="0" dirty="0">
              <a:solidFill>
                <a:srgbClr val="2B2B2B"/>
              </a:solidFill>
              <a:effectLst/>
              <a:latin typeface="-apple-system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681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• Pairwise / Visual Discrimination (PD)&#10;• Pairwise Associate Learning (PAL)&#10;• Visuomotor Conditional Learning (VMCL)&#10;• Loc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60" y="100159"/>
            <a:ext cx="11745797" cy="660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963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ridging the translational divide: identical cognitive touchscreen testing  in mice and humans carrying mutations in a disease-relevant homologous gene  | Scientific Repor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45" y="1710965"/>
            <a:ext cx="7030565" cy="449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22570" y="626883"/>
            <a:ext cx="50416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b="1" dirty="0"/>
              <a:t>PAIRED ASSOC LEARNING</a:t>
            </a:r>
          </a:p>
          <a:p>
            <a:endParaRPr lang="en-CA" sz="3600" dirty="0"/>
          </a:p>
        </p:txBody>
      </p:sp>
    </p:spTree>
    <p:extLst>
      <p:ext uri="{BB962C8B-B14F-4D97-AF65-F5344CB8AC3E}">
        <p14:creationId xmlns:p14="http://schemas.microsoft.com/office/powerpoint/2010/main" val="3225798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Electrophysiology Integration&#10;Chambers compatible for neural recordings:&#10; Sound Attenuation Chamber lined with&#10;EMI resist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64" y="260414"/>
            <a:ext cx="11401687" cy="6413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902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14" y="2229291"/>
            <a:ext cx="4426546" cy="2045616"/>
          </a:xfrm>
          <a:prstGeom prst="rect">
            <a:avLst/>
          </a:prstGeom>
        </p:spPr>
      </p:pic>
      <p:pic>
        <p:nvPicPr>
          <p:cNvPr id="6150" name="Picture 6" descr="https://plexon.com/wp-content/uploads/2017/06/OFS1_0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971" y="4072230"/>
            <a:ext cx="32385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s://plexon.com/wp-content/uploads/2017/06/Opto-Hero-4_0-300x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265" y="2115777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plexon.com/wp-content/uploads/2017/05/Radiant-4ch-chontroller-web-pix_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978" y="3614441"/>
            <a:ext cx="3238500" cy="245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16283" y="1313618"/>
            <a:ext cx="4822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In vivo </a:t>
            </a:r>
            <a:r>
              <a:rPr lang="en-US" sz="2400" dirty="0" err="1"/>
              <a:t>electrophys</a:t>
            </a:r>
            <a:r>
              <a:rPr lang="en-US" sz="2400" dirty="0"/>
              <a:t> plus touchscreens</a:t>
            </a:r>
            <a:endParaRPr lang="en-CA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366679" y="1284085"/>
            <a:ext cx="4154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Optogenetics</a:t>
            </a:r>
            <a:r>
              <a:rPr lang="en-US" sz="2400" dirty="0"/>
              <a:t> plus touchscreens</a:t>
            </a:r>
            <a:endParaRPr lang="en-CA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81C29B-3392-40BC-A167-181FE5D0744B}"/>
              </a:ext>
            </a:extLst>
          </p:cNvPr>
          <p:cNvSpPr txBox="1"/>
          <p:nvPr/>
        </p:nvSpPr>
        <p:spPr>
          <a:xfrm>
            <a:off x="1343460" y="249820"/>
            <a:ext cx="90220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>
                <a:latin typeface="Arial" panose="020B0604020202020204" pitchFamily="34" charset="0"/>
                <a:cs typeface="Arial" panose="020B0604020202020204" pitchFamily="34" charset="0"/>
              </a:rPr>
              <a:t>In vivo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electrophysiology: awake</a:t>
            </a:r>
          </a:p>
        </p:txBody>
      </p:sp>
    </p:spTree>
    <p:extLst>
      <p:ext uri="{BB962C8B-B14F-4D97-AF65-F5344CB8AC3E}">
        <p14:creationId xmlns:p14="http://schemas.microsoft.com/office/powerpoint/2010/main" val="2006192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6CC7BA-39D1-46AF-B4E7-D71D96BC0A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37799" y="1989950"/>
            <a:ext cx="5086352" cy="381476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DFC026-26DB-4EF2-BD6B-C75BE1BC05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2821" y="1989949"/>
            <a:ext cx="5086350" cy="38147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81C29B-3392-40BC-A167-181FE5D0744B}"/>
              </a:ext>
            </a:extLst>
          </p:cNvPr>
          <p:cNvSpPr txBox="1"/>
          <p:nvPr/>
        </p:nvSpPr>
        <p:spPr>
          <a:xfrm>
            <a:off x="667659" y="120028"/>
            <a:ext cx="107372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>
                <a:latin typeface="Arial" panose="020B0604020202020204" pitchFamily="34" charset="0"/>
                <a:cs typeface="Arial" panose="020B0604020202020204" pitchFamily="34" charset="0"/>
              </a:rPr>
              <a:t>In vivo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electrophysiology: anesthetized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D0F11C-420E-40C6-A1DA-939F82078A4C}"/>
              </a:ext>
            </a:extLst>
          </p:cNvPr>
          <p:cNvSpPr txBox="1"/>
          <p:nvPr/>
        </p:nvSpPr>
        <p:spPr>
          <a:xfrm>
            <a:off x="8392487" y="1288365"/>
            <a:ext cx="3640763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286000" algn="l"/>
              </a:tabLst>
            </a:pPr>
            <a:r>
              <a:rPr lang="en-US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vivo </a:t>
            </a: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electrophysiology can be used to measure the electrical properties of neurons in the intact animal.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286000" algn="l"/>
              </a:tabLst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setups include Neurostar robot stereotaxic frames AM systems amplifiers and WinLTP software.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286000" algn="l"/>
              </a:tabLst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Recordings are typically made from the hippocampus or the prefrontal cortex and can be used to study synaptic plasticity such as long term potentiation (LTP) and long term depression (LTD). </a:t>
            </a: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2286000" algn="l"/>
              </a:tabLst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This equipment will also be used to study brain oscillations and spiking due to individual cells firing action potentials.</a:t>
            </a:r>
          </a:p>
        </p:txBody>
      </p:sp>
    </p:spTree>
    <p:extLst>
      <p:ext uri="{BB962C8B-B14F-4D97-AF65-F5344CB8AC3E}">
        <p14:creationId xmlns:p14="http://schemas.microsoft.com/office/powerpoint/2010/main" val="38492748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Box 77">
            <a:extLst>
              <a:ext uri="{FF2B5EF4-FFF2-40B4-BE49-F238E27FC236}">
                <a16:creationId xmlns:a16="http://schemas.microsoft.com/office/drawing/2014/main" id="{1DFEA0B7-A1C5-4DFA-95AF-02B9707B040C}"/>
              </a:ext>
            </a:extLst>
          </p:cNvPr>
          <p:cNvSpPr txBox="1"/>
          <p:nvPr/>
        </p:nvSpPr>
        <p:spPr>
          <a:xfrm>
            <a:off x="9031282" y="6347472"/>
            <a:ext cx="350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In vivo </a:t>
            </a:r>
            <a:r>
              <a:rPr lang="en-US" b="1" dirty="0">
                <a:solidFill>
                  <a:schemeClr val="bg1"/>
                </a:solidFill>
              </a:rPr>
              <a:t>electrophysiology</a:t>
            </a:r>
            <a:endParaRPr lang="en-CA" b="1" dirty="0">
              <a:solidFill>
                <a:schemeClr val="bg1"/>
              </a:solidFill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527C39D-A24D-4FF0-969A-DCDCF5F74CD3}"/>
              </a:ext>
            </a:extLst>
          </p:cNvPr>
          <p:cNvGrpSpPr/>
          <p:nvPr/>
        </p:nvGrpSpPr>
        <p:grpSpPr>
          <a:xfrm>
            <a:off x="-19665" y="-42439"/>
            <a:ext cx="12275609" cy="6915187"/>
            <a:chOff x="-19665" y="-42439"/>
            <a:chExt cx="12275609" cy="6915187"/>
          </a:xfrm>
        </p:grpSpPr>
        <p:sp>
          <p:nvSpPr>
            <p:cNvPr id="81" name="Freeform 43">
              <a:extLst>
                <a:ext uri="{FF2B5EF4-FFF2-40B4-BE49-F238E27FC236}">
                  <a16:creationId xmlns:a16="http://schemas.microsoft.com/office/drawing/2014/main" id="{521D3D3C-C869-406F-9517-75A6A6424AF4}"/>
                </a:ext>
              </a:extLst>
            </p:cNvPr>
            <p:cNvSpPr/>
            <p:nvPr/>
          </p:nvSpPr>
          <p:spPr>
            <a:xfrm>
              <a:off x="-19665" y="-19665"/>
              <a:ext cx="7631606" cy="6892413"/>
            </a:xfrm>
            <a:custGeom>
              <a:avLst/>
              <a:gdLst>
                <a:gd name="connsiteX0" fmla="*/ 4208207 w 7620000"/>
                <a:gd name="connsiteY0" fmla="*/ 6862917 h 6892413"/>
                <a:gd name="connsiteX1" fmla="*/ 7620000 w 7620000"/>
                <a:gd name="connsiteY1" fmla="*/ 19665 h 6892413"/>
                <a:gd name="connsiteX2" fmla="*/ 9833 w 7620000"/>
                <a:gd name="connsiteY2" fmla="*/ 0 h 6892413"/>
                <a:gd name="connsiteX3" fmla="*/ 0 w 7620000"/>
                <a:gd name="connsiteY3" fmla="*/ 6892413 h 6892413"/>
                <a:gd name="connsiteX4" fmla="*/ 4208207 w 7620000"/>
                <a:gd name="connsiteY4" fmla="*/ 6862917 h 6892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0000" h="6892413">
                  <a:moveTo>
                    <a:pt x="4208207" y="6862917"/>
                  </a:moveTo>
                  <a:lnTo>
                    <a:pt x="7620000" y="19665"/>
                  </a:lnTo>
                  <a:lnTo>
                    <a:pt x="9833" y="0"/>
                  </a:lnTo>
                  <a:cubicBezTo>
                    <a:pt x="6555" y="2297471"/>
                    <a:pt x="3278" y="4594942"/>
                    <a:pt x="0" y="6892413"/>
                  </a:cubicBezTo>
                  <a:lnTo>
                    <a:pt x="4208207" y="6862917"/>
                  </a:lnTo>
                  <a:close/>
                </a:path>
              </a:pathLst>
            </a:custGeom>
            <a:solidFill>
              <a:srgbClr val="26CC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sp>
          <p:nvSpPr>
            <p:cNvPr id="82" name="Freeform 40">
              <a:extLst>
                <a:ext uri="{FF2B5EF4-FFF2-40B4-BE49-F238E27FC236}">
                  <a16:creationId xmlns:a16="http://schemas.microsoft.com/office/drawing/2014/main" id="{7815C961-B543-49DC-9B94-CD021DA41613}"/>
                </a:ext>
              </a:extLst>
            </p:cNvPr>
            <p:cNvSpPr/>
            <p:nvPr/>
          </p:nvSpPr>
          <p:spPr>
            <a:xfrm>
              <a:off x="4205802" y="-24580"/>
              <a:ext cx="8050142" cy="6882580"/>
            </a:xfrm>
            <a:custGeom>
              <a:avLst/>
              <a:gdLst>
                <a:gd name="connsiteX0" fmla="*/ 3382297 w 8052619"/>
                <a:gd name="connsiteY0" fmla="*/ 0 h 6872748"/>
                <a:gd name="connsiteX1" fmla="*/ 0 w 8052619"/>
                <a:gd name="connsiteY1" fmla="*/ 6862916 h 6872748"/>
                <a:gd name="connsiteX2" fmla="*/ 8052619 w 8052619"/>
                <a:gd name="connsiteY2" fmla="*/ 6872748 h 6872748"/>
                <a:gd name="connsiteX3" fmla="*/ 8032955 w 8052619"/>
                <a:gd name="connsiteY3" fmla="*/ 0 h 6872748"/>
                <a:gd name="connsiteX4" fmla="*/ 3382297 w 8052619"/>
                <a:gd name="connsiteY4" fmla="*/ 0 h 6872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2619" h="6872748">
                  <a:moveTo>
                    <a:pt x="3382297" y="0"/>
                  </a:moveTo>
                  <a:lnTo>
                    <a:pt x="0" y="6862916"/>
                  </a:lnTo>
                  <a:lnTo>
                    <a:pt x="8052619" y="6872748"/>
                  </a:lnTo>
                  <a:cubicBezTo>
                    <a:pt x="8046064" y="4581832"/>
                    <a:pt x="8039510" y="2290916"/>
                    <a:pt x="8032955" y="0"/>
                  </a:cubicBezTo>
                  <a:lnTo>
                    <a:pt x="3382297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A4921E9-E0FB-47E6-8CBC-134F1AB055E3}"/>
                </a:ext>
              </a:extLst>
            </p:cNvPr>
            <p:cNvSpPr txBox="1"/>
            <p:nvPr/>
          </p:nvSpPr>
          <p:spPr>
            <a:xfrm rot="17865650">
              <a:off x="6375125" y="453530"/>
              <a:ext cx="13612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/>
                <a:t>In vitro MSB</a:t>
              </a:r>
              <a:endParaRPr lang="en-CA" b="1" i="1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E278C6B2-8DDF-4F9C-B45B-853C3FDB99A2}"/>
                </a:ext>
              </a:extLst>
            </p:cNvPr>
            <p:cNvSpPr txBox="1"/>
            <p:nvPr/>
          </p:nvSpPr>
          <p:spPr>
            <a:xfrm rot="17865650">
              <a:off x="6793919" y="551664"/>
              <a:ext cx="12223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bg1"/>
                  </a:solidFill>
                </a:rPr>
                <a:t>In vivo TCP</a:t>
              </a:r>
              <a:endParaRPr lang="en-CA" b="1" i="1" dirty="0">
                <a:solidFill>
                  <a:schemeClr val="bg1"/>
                </a:solidFill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18920A6-BA3E-43AD-B0E5-335A1287646E}"/>
                </a:ext>
              </a:extLst>
            </p:cNvPr>
            <p:cNvSpPr/>
            <p:nvPr/>
          </p:nvSpPr>
          <p:spPr>
            <a:xfrm>
              <a:off x="4862963" y="2482553"/>
              <a:ext cx="2379307" cy="1664085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B66AEE-3EBD-4259-8F17-40A15709DB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865" y="2957510"/>
              <a:ext cx="1349505" cy="68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C63D24D-E908-4D94-B1E0-6C6905F8B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6641" y="3106148"/>
              <a:ext cx="3470415" cy="138816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316A509-201F-4FDE-9EEE-C3BEA17180D4}"/>
                </a:ext>
              </a:extLst>
            </p:cNvPr>
            <p:cNvSpPr/>
            <p:nvPr/>
          </p:nvSpPr>
          <p:spPr>
            <a:xfrm>
              <a:off x="7497961" y="2544021"/>
              <a:ext cx="1511560" cy="217876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385051-F04F-414A-B7B3-92E990A22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58586" y="4818015"/>
              <a:ext cx="2243051" cy="1495367"/>
            </a:xfrm>
            <a:prstGeom prst="rect">
              <a:avLst/>
            </a:prstGeom>
          </p:spPr>
        </p:pic>
        <p:pic>
          <p:nvPicPr>
            <p:cNvPr id="9" name="Picture 2" descr="https://www.mightexbio.com/wp-content/uploads/2019/01/oasis-implant_small_diagram_v3_updated_imaging.png">
              <a:extLst>
                <a:ext uri="{FF2B5EF4-FFF2-40B4-BE49-F238E27FC236}">
                  <a16:creationId xmlns:a16="http://schemas.microsoft.com/office/drawing/2014/main" id="{2A4E0ABD-90D7-40B3-B5AD-C0936F07B1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3214" y="4783007"/>
              <a:ext cx="2423444" cy="1334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2D52BDC-2CAB-4F96-AB68-42B9725D95C8}"/>
                </a:ext>
              </a:extLst>
            </p:cNvPr>
            <p:cNvSpPr/>
            <p:nvPr/>
          </p:nvSpPr>
          <p:spPr>
            <a:xfrm>
              <a:off x="8021525" y="2129253"/>
              <a:ext cx="166511" cy="1741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43D28B2-112D-48D7-8C02-5E87D98B7F15}"/>
                </a:ext>
              </a:extLst>
            </p:cNvPr>
            <p:cNvSpPr/>
            <p:nvPr/>
          </p:nvSpPr>
          <p:spPr>
            <a:xfrm>
              <a:off x="8815134" y="3536987"/>
              <a:ext cx="166511" cy="1741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11B3ED5-DCEA-4453-9F7A-1A75997D92CF}"/>
                </a:ext>
              </a:extLst>
            </p:cNvPr>
            <p:cNvSpPr/>
            <p:nvPr/>
          </p:nvSpPr>
          <p:spPr>
            <a:xfrm>
              <a:off x="8825420" y="5391527"/>
              <a:ext cx="166511" cy="1741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55E30E1-AC49-4DFD-9426-21E21B7881B3}"/>
                </a:ext>
              </a:extLst>
            </p:cNvPr>
            <p:cNvSpPr/>
            <p:nvPr/>
          </p:nvSpPr>
          <p:spPr>
            <a:xfrm>
              <a:off x="6106085" y="5045794"/>
              <a:ext cx="166511" cy="1741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3D3F43-5A90-45C6-B913-A54E7E9B0E77}"/>
                </a:ext>
              </a:extLst>
            </p:cNvPr>
            <p:cNvSpPr/>
            <p:nvPr/>
          </p:nvSpPr>
          <p:spPr>
            <a:xfrm>
              <a:off x="3773690" y="4943786"/>
              <a:ext cx="166511" cy="1741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57AFFC5-165A-4419-BB79-011B08724D97}"/>
                </a:ext>
              </a:extLst>
            </p:cNvPr>
            <p:cNvSpPr/>
            <p:nvPr/>
          </p:nvSpPr>
          <p:spPr>
            <a:xfrm>
              <a:off x="3522841" y="2580530"/>
              <a:ext cx="166511" cy="1741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2C3D858-7532-435B-9BBE-BA0CE6193568}"/>
                </a:ext>
              </a:extLst>
            </p:cNvPr>
            <p:cNvSpPr/>
            <p:nvPr/>
          </p:nvSpPr>
          <p:spPr>
            <a:xfrm>
              <a:off x="5738848" y="1597468"/>
              <a:ext cx="166511" cy="1741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9C95EA9-B35F-4EF6-8416-1A1F8CD36A82}"/>
                </a:ext>
              </a:extLst>
            </p:cNvPr>
            <p:cNvCxnSpPr>
              <a:endCxn id="11" idx="3"/>
            </p:cNvCxnSpPr>
            <p:nvPr/>
          </p:nvCxnSpPr>
          <p:spPr>
            <a:xfrm flipV="1">
              <a:off x="7123560" y="2277917"/>
              <a:ext cx="922350" cy="682090"/>
            </a:xfrm>
            <a:prstGeom prst="line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5033311-DF77-4A14-AE99-4F11343DEC85}"/>
                </a:ext>
              </a:extLst>
            </p:cNvPr>
            <p:cNvCxnSpPr>
              <a:endCxn id="12" idx="2"/>
            </p:cNvCxnSpPr>
            <p:nvPr/>
          </p:nvCxnSpPr>
          <p:spPr>
            <a:xfrm>
              <a:off x="7242270" y="3427507"/>
              <a:ext cx="1572864" cy="196566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609F638-8AD4-4E0A-8939-07A3A3560867}"/>
                </a:ext>
              </a:extLst>
            </p:cNvPr>
            <p:cNvCxnSpPr>
              <a:endCxn id="13" idx="1"/>
            </p:cNvCxnSpPr>
            <p:nvPr/>
          </p:nvCxnSpPr>
          <p:spPr>
            <a:xfrm>
              <a:off x="6878289" y="3938718"/>
              <a:ext cx="1971516" cy="1478316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56D7937-96D0-4246-8B53-27A7E85D7BA3}"/>
                </a:ext>
              </a:extLst>
            </p:cNvPr>
            <p:cNvCxnSpPr>
              <a:endCxn id="14" idx="0"/>
            </p:cNvCxnSpPr>
            <p:nvPr/>
          </p:nvCxnSpPr>
          <p:spPr>
            <a:xfrm>
              <a:off x="6091740" y="4155183"/>
              <a:ext cx="97601" cy="890611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19ECDFA2-9B6E-46A7-BBBC-2C7743141819}"/>
                </a:ext>
              </a:extLst>
            </p:cNvPr>
            <p:cNvCxnSpPr/>
            <p:nvPr/>
          </p:nvCxnSpPr>
          <p:spPr>
            <a:xfrm flipV="1">
              <a:off x="3926119" y="3914128"/>
              <a:ext cx="1289862" cy="1066232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3454DD9-69A1-4FD7-8BB8-9DE03E633A65}"/>
                </a:ext>
              </a:extLst>
            </p:cNvPr>
            <p:cNvCxnSpPr>
              <a:cxnSpLocks/>
              <a:stCxn id="16" idx="6"/>
            </p:cNvCxnSpPr>
            <p:nvPr/>
          </p:nvCxnSpPr>
          <p:spPr>
            <a:xfrm flipV="1">
              <a:off x="3587721" y="3492278"/>
              <a:ext cx="1292409" cy="284253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B8CCC26-DA82-4069-BABE-BA14E9CC6828}"/>
                </a:ext>
              </a:extLst>
            </p:cNvPr>
            <p:cNvCxnSpPr>
              <a:stCxn id="17" idx="6"/>
            </p:cNvCxnSpPr>
            <p:nvPr/>
          </p:nvCxnSpPr>
          <p:spPr>
            <a:xfrm>
              <a:off x="3689352" y="2667616"/>
              <a:ext cx="1358367" cy="196838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C2040AC-4DE7-4BA6-A0C2-EAABB65C0571}"/>
                </a:ext>
              </a:extLst>
            </p:cNvPr>
            <p:cNvSpPr txBox="1"/>
            <p:nvPr/>
          </p:nvSpPr>
          <p:spPr>
            <a:xfrm>
              <a:off x="2018417" y="42098"/>
              <a:ext cx="28779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Dual extended wavelength laser multiphoton imaging</a:t>
              </a:r>
              <a:endParaRPr lang="en-CA" b="1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0A68656-7D6E-437E-9871-5A7593285EC5}"/>
                </a:ext>
              </a:extLst>
            </p:cNvPr>
            <p:cNvSpPr txBox="1"/>
            <p:nvPr/>
          </p:nvSpPr>
          <p:spPr>
            <a:xfrm>
              <a:off x="432916" y="2488410"/>
              <a:ext cx="31254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Super resolution microscopy</a:t>
              </a:r>
              <a:endParaRPr lang="en-CA" b="1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A2B294-8FC2-4BD2-9E29-EA9930AB1645}"/>
                </a:ext>
              </a:extLst>
            </p:cNvPr>
            <p:cNvSpPr txBox="1"/>
            <p:nvPr/>
          </p:nvSpPr>
          <p:spPr>
            <a:xfrm>
              <a:off x="76507" y="5187107"/>
              <a:ext cx="1582909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Automated imaging for development of </a:t>
              </a:r>
              <a:r>
                <a:rPr lang="en-US" b="1" dirty="0" err="1"/>
                <a:t>optogentic</a:t>
              </a:r>
              <a:r>
                <a:rPr lang="en-US" b="1" dirty="0"/>
                <a:t> probes</a:t>
              </a:r>
              <a:endParaRPr lang="en-CA" b="1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F1F37A-93DE-4340-8E13-0F4C7E8E5130}"/>
                </a:ext>
              </a:extLst>
            </p:cNvPr>
            <p:cNvSpPr txBox="1"/>
            <p:nvPr/>
          </p:nvSpPr>
          <p:spPr>
            <a:xfrm>
              <a:off x="10253915" y="722626"/>
              <a:ext cx="146721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Deep </a:t>
              </a:r>
              <a:r>
                <a:rPr lang="en-US" b="1" i="1" dirty="0">
                  <a:solidFill>
                    <a:schemeClr val="bg1"/>
                  </a:solidFill>
                </a:rPr>
                <a:t>in vivo </a:t>
              </a:r>
              <a:r>
                <a:rPr lang="en-US" b="1" dirty="0">
                  <a:solidFill>
                    <a:schemeClr val="bg1"/>
                  </a:solidFill>
                </a:rPr>
                <a:t>multiphoton imaging</a:t>
              </a:r>
              <a:endParaRPr lang="en-CA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231E44-ACC6-4EED-BD8D-3C0D27926984}"/>
                </a:ext>
              </a:extLst>
            </p:cNvPr>
            <p:cNvSpPr txBox="1"/>
            <p:nvPr/>
          </p:nvSpPr>
          <p:spPr>
            <a:xfrm>
              <a:off x="9685081" y="2478647"/>
              <a:ext cx="24295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Translatable cognitive testing in mice</a:t>
              </a:r>
              <a:endParaRPr lang="en-CA" b="1" dirty="0">
                <a:solidFill>
                  <a:schemeClr val="bg1"/>
                </a:solidFill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F86EE0-1154-4F95-AB75-5BF18DE25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054" y="51307"/>
              <a:ext cx="1346096" cy="1502618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8242224-6EF1-48EB-9148-A0EFB3D0D7E7}"/>
                </a:ext>
              </a:extLst>
            </p:cNvPr>
            <p:cNvSpPr txBox="1"/>
            <p:nvPr/>
          </p:nvSpPr>
          <p:spPr>
            <a:xfrm>
              <a:off x="4862963" y="6106481"/>
              <a:ext cx="35027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chemeClr val="bg1"/>
                  </a:solidFill>
                </a:rPr>
                <a:t>Photoactivation</a:t>
              </a:r>
              <a:r>
                <a:rPr lang="en-US" b="1" dirty="0">
                  <a:solidFill>
                    <a:schemeClr val="bg1"/>
                  </a:solidFill>
                </a:rPr>
                <a:t> and imaging in live behaving mice</a:t>
              </a:r>
              <a:endParaRPr lang="en-CA" b="1" dirty="0">
                <a:solidFill>
                  <a:schemeClr val="bg1"/>
                </a:solidFill>
              </a:endParaRPr>
            </a:p>
          </p:txBody>
        </p:sp>
        <p:pic>
          <p:nvPicPr>
            <p:cNvPr id="36" name="Picture 35" descr="The Inner Focus Articulating Nosepiece and FVMPE-RS® Multiphoton ...">
              <a:extLst>
                <a:ext uri="{FF2B5EF4-FFF2-40B4-BE49-F238E27FC236}">
                  <a16:creationId xmlns:a16="http://schemas.microsoft.com/office/drawing/2014/main" id="{1F240F90-EB13-4BA3-9AEA-6CD807DED9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8760" y="276095"/>
              <a:ext cx="1816391" cy="18163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D5109E5-2DE2-492F-9C58-A7E035E7603E}"/>
                </a:ext>
              </a:extLst>
            </p:cNvPr>
            <p:cNvCxnSpPr/>
            <p:nvPr/>
          </p:nvCxnSpPr>
          <p:spPr>
            <a:xfrm flipH="1" flipV="1">
              <a:off x="5822104" y="1758509"/>
              <a:ext cx="208860" cy="724044"/>
            </a:xfrm>
            <a:prstGeom prst="line">
              <a:avLst/>
            </a:prstGeom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37" descr="The BioSpa™ Live Cell Imaging System fully automate kinetic live cell  imaging and analysis | Lab Equipment | Technology Networks">
              <a:extLst>
                <a:ext uri="{FF2B5EF4-FFF2-40B4-BE49-F238E27FC236}">
                  <a16:creationId xmlns:a16="http://schemas.microsoft.com/office/drawing/2014/main" id="{16EC941E-61DD-4FD0-97AB-B2B0E6C80A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3049" y="5155737"/>
              <a:ext cx="2682129" cy="15086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" descr="Expert Line">
              <a:extLst>
                <a:ext uri="{FF2B5EF4-FFF2-40B4-BE49-F238E27FC236}">
                  <a16:creationId xmlns:a16="http://schemas.microsoft.com/office/drawing/2014/main" id="{627EA807-3951-4782-BB83-7C3DB3318F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675" y="1229183"/>
              <a:ext cx="3395463" cy="11864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21E2E96-E93E-4CBA-82B1-F6A73F5B63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901028" y="3106302"/>
              <a:ext cx="1520182" cy="1524215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AB97407-DDC2-4BC0-85AC-850BF8C105D3}"/>
                </a:ext>
              </a:extLst>
            </p:cNvPr>
            <p:cNvSpPr/>
            <p:nvPr/>
          </p:nvSpPr>
          <p:spPr>
            <a:xfrm>
              <a:off x="3421210" y="3689445"/>
              <a:ext cx="166511" cy="17417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EDDAC9C-A1ED-419D-BB1B-3828EE77FDD0}"/>
                </a:ext>
              </a:extLst>
            </p:cNvPr>
            <p:cNvSpPr txBox="1"/>
            <p:nvPr/>
          </p:nvSpPr>
          <p:spPr>
            <a:xfrm>
              <a:off x="243887" y="3533294"/>
              <a:ext cx="18849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Simultaneous </a:t>
              </a:r>
            </a:p>
            <a:p>
              <a:r>
                <a:rPr lang="en-US" b="1" i="1" dirty="0"/>
                <a:t>in vitro</a:t>
              </a:r>
              <a:r>
                <a:rPr lang="en-US" b="1" dirty="0"/>
                <a:t> electrophysiology</a:t>
              </a:r>
              <a:endParaRPr lang="en-CA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3898934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167FA0-DBFB-4901-B17D-6E6664546CF0}"/>
              </a:ext>
            </a:extLst>
          </p:cNvPr>
          <p:cNvSpPr txBox="1"/>
          <p:nvPr/>
        </p:nvSpPr>
        <p:spPr>
          <a:xfrm>
            <a:off x="4468759" y="230098"/>
            <a:ext cx="32544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Special thanks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677B77-C838-4060-AA55-16C250FA457D}"/>
              </a:ext>
            </a:extLst>
          </p:cNvPr>
          <p:cNvSpPr txBox="1"/>
          <p:nvPr/>
        </p:nvSpPr>
        <p:spPr>
          <a:xfrm>
            <a:off x="754065" y="995306"/>
            <a:ext cx="3015121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/>
              <a:t>Purchasing</a:t>
            </a:r>
          </a:p>
          <a:p>
            <a:r>
              <a:rPr lang="en-US" sz="2400" b="1" dirty="0"/>
              <a:t>Victor Lee (</a:t>
            </a:r>
            <a:r>
              <a:rPr lang="en-US" sz="2400" b="1" dirty="0" err="1"/>
              <a:t>UoT</a:t>
            </a:r>
            <a:r>
              <a:rPr lang="en-US" sz="2400" b="1" dirty="0"/>
              <a:t>)</a:t>
            </a:r>
          </a:p>
          <a:p>
            <a:r>
              <a:rPr lang="en-US" sz="2400" dirty="0"/>
              <a:t>Kevin Hamilton (</a:t>
            </a:r>
            <a:r>
              <a:rPr lang="en-US" sz="2400" dirty="0" err="1"/>
              <a:t>UoT</a:t>
            </a:r>
            <a:r>
              <a:rPr lang="en-US" sz="2400" dirty="0"/>
              <a:t>)</a:t>
            </a:r>
          </a:p>
          <a:p>
            <a:r>
              <a:rPr lang="en-US" sz="2400" dirty="0"/>
              <a:t>Gareth Taylor (MSH)</a:t>
            </a:r>
          </a:p>
          <a:p>
            <a:r>
              <a:rPr lang="en-US" sz="2400" dirty="0"/>
              <a:t>Kathie Whiteley (MSH)</a:t>
            </a:r>
          </a:p>
          <a:p>
            <a:endParaRPr lang="en-US" sz="2400" dirty="0"/>
          </a:p>
          <a:p>
            <a:r>
              <a:rPr lang="en-US" sz="2400" b="1" i="1" dirty="0"/>
              <a:t>Renovations</a:t>
            </a:r>
          </a:p>
          <a:p>
            <a:r>
              <a:rPr lang="en-US" sz="2400" dirty="0"/>
              <a:t>Jelena Porovic (</a:t>
            </a:r>
            <a:r>
              <a:rPr lang="en-US" sz="2400" dirty="0" err="1"/>
              <a:t>UoT</a:t>
            </a:r>
            <a:r>
              <a:rPr lang="en-US" sz="2400" dirty="0"/>
              <a:t>)</a:t>
            </a:r>
          </a:p>
          <a:p>
            <a:r>
              <a:rPr lang="en-US" sz="2400" dirty="0"/>
              <a:t>Mark Toone (MSH)</a:t>
            </a:r>
          </a:p>
          <a:p>
            <a:endParaRPr lang="en-US" sz="2400" dirty="0"/>
          </a:p>
          <a:p>
            <a:r>
              <a:rPr lang="en-US" sz="2400" b="1" i="1" dirty="0"/>
              <a:t>Physiology</a:t>
            </a:r>
          </a:p>
          <a:p>
            <a:r>
              <a:rPr lang="en-US" sz="2400" dirty="0"/>
              <a:t>Scott Heximer</a:t>
            </a:r>
          </a:p>
          <a:p>
            <a:r>
              <a:rPr lang="en-US" sz="2400" dirty="0"/>
              <a:t>Paula Smellie</a:t>
            </a:r>
          </a:p>
          <a:p>
            <a:r>
              <a:rPr lang="en-US" sz="2400" dirty="0"/>
              <a:t>Kathy Ostaff</a:t>
            </a:r>
          </a:p>
          <a:p>
            <a:r>
              <a:rPr lang="en-US" sz="2400" dirty="0"/>
              <a:t>Jenny Katsoulakos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78881-603F-4195-9A02-7FA0DA256441}"/>
              </a:ext>
            </a:extLst>
          </p:cNvPr>
          <p:cNvSpPr txBox="1"/>
          <p:nvPr/>
        </p:nvSpPr>
        <p:spPr>
          <a:xfrm>
            <a:off x="4336351" y="1292189"/>
            <a:ext cx="3155031" cy="637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/>
          </a:p>
          <a:p>
            <a:r>
              <a:rPr lang="en-US" sz="2400" b="1" dirty="0"/>
              <a:t>Graham Collingridge</a:t>
            </a:r>
          </a:p>
          <a:p>
            <a:r>
              <a:rPr lang="en-US" sz="2400" b="1" dirty="0"/>
              <a:t>John Georgiou</a:t>
            </a:r>
          </a:p>
          <a:p>
            <a:r>
              <a:rPr lang="en-US" sz="2400" b="1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Zheng Ping Jia</a:t>
            </a:r>
          </a:p>
          <a:p>
            <a:r>
              <a:rPr lang="en-US" sz="2400" b="1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Lisa Bradley</a:t>
            </a:r>
            <a:endParaRPr lang="en-US" sz="2400" b="1" dirty="0"/>
          </a:p>
          <a:p>
            <a:r>
              <a:rPr lang="en-US" sz="24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Evelyn Lambe</a:t>
            </a:r>
          </a:p>
          <a:p>
            <a:r>
              <a:rPr lang="en-US" sz="24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Kenichi Okamoto</a:t>
            </a:r>
          </a:p>
          <a:p>
            <a:r>
              <a:rPr lang="en-US" sz="24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Beverley Orser</a:t>
            </a:r>
          </a:p>
          <a:p>
            <a:r>
              <a:rPr lang="en-US" sz="24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Michael Salter </a:t>
            </a:r>
          </a:p>
          <a:p>
            <a:r>
              <a:rPr lang="en-US" sz="24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Lu-Yang Wang </a:t>
            </a:r>
            <a:br>
              <a:rPr lang="en-US" sz="24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Min </a:t>
            </a:r>
            <a:r>
              <a:rPr lang="en-US" sz="24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Zhuo</a:t>
            </a:r>
            <a:r>
              <a:rPr lang="en-US" sz="24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24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Jim </a:t>
            </a:r>
            <a:r>
              <a:rPr lang="en-US" sz="24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Woodgett</a:t>
            </a:r>
            <a:br>
              <a:rPr lang="en-US" sz="24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Peter St. George-</a:t>
            </a:r>
            <a:r>
              <a:rPr lang="en-US" sz="2400" dirty="0" err="1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Hyslop</a:t>
            </a:r>
            <a:endParaRPr lang="en-US" sz="2400" dirty="0">
              <a:solidFill>
                <a:srgbClr val="222222"/>
              </a:solidFill>
              <a:effectLst/>
              <a:ea typeface="Calibri" panose="020F0502020204030204" pitchFamily="34" charset="0"/>
              <a:cs typeface="Calibri" panose="020F0502020204030204" pitchFamily="34" charset="0"/>
            </a:endParaRPr>
          </a:p>
          <a:p>
            <a:br>
              <a:rPr lang="en-US" sz="24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/>
          </a:p>
          <a:p>
            <a:br>
              <a:rPr lang="en-US" sz="2400" dirty="0">
                <a:solidFill>
                  <a:srgbClr val="222222"/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400" dirty="0"/>
          </a:p>
        </p:txBody>
      </p:sp>
      <p:pic>
        <p:nvPicPr>
          <p:cNvPr id="1026" name="Picture 2" descr="Dr. Collingridge">
            <a:extLst>
              <a:ext uri="{FF2B5EF4-FFF2-40B4-BE49-F238E27FC236}">
                <a16:creationId xmlns:a16="http://schemas.microsoft.com/office/drawing/2014/main" id="{3D99940E-5B06-4AE1-8D87-8CA5DD0E2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841" y="1759789"/>
            <a:ext cx="839125" cy="117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r. John Georgiou | Lunenfeld-Tanenbaum Research Institute">
            <a:extLst>
              <a:ext uri="{FF2B5EF4-FFF2-40B4-BE49-F238E27FC236}">
                <a16:creationId xmlns:a16="http://schemas.microsoft.com/office/drawing/2014/main" id="{FEBA0326-44C2-4C43-A18D-53B912615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840" y="3066865"/>
            <a:ext cx="839126" cy="112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DBD4A4-0409-4699-9023-34E1AC55ED0A}"/>
              </a:ext>
            </a:extLst>
          </p:cNvPr>
          <p:cNvSpPr txBox="1"/>
          <p:nvPr/>
        </p:nvSpPr>
        <p:spPr>
          <a:xfrm>
            <a:off x="9254890" y="466900"/>
            <a:ext cx="2438681" cy="71711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b="1" i="1" dirty="0"/>
              <a:t>Early Users</a:t>
            </a:r>
          </a:p>
          <a:p>
            <a:r>
              <a:rPr lang="en-US" sz="2300" dirty="0"/>
              <a:t>Zhong-Ping Feng</a:t>
            </a:r>
          </a:p>
          <a:p>
            <a:r>
              <a:rPr lang="en-US" sz="2300" dirty="0"/>
              <a:t>Andie Ovcjak</a:t>
            </a:r>
          </a:p>
          <a:p>
            <a:r>
              <a:rPr lang="fi-FI" sz="2300" dirty="0"/>
              <a:t>Zhengwei Luo</a:t>
            </a:r>
          </a:p>
          <a:p>
            <a:endParaRPr lang="en-US" sz="2300" dirty="0"/>
          </a:p>
          <a:p>
            <a:r>
              <a:rPr lang="en-US" sz="230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Sridevi Venkatesan</a:t>
            </a:r>
          </a:p>
          <a:p>
            <a:r>
              <a:rPr lang="en-US" sz="230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Sarah Oh</a:t>
            </a:r>
          </a:p>
          <a:p>
            <a:endParaRPr lang="en-US" sz="2300" dirty="0">
              <a:solidFill>
                <a:srgbClr val="22222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30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MeiFeng Yu</a:t>
            </a:r>
          </a:p>
          <a:p>
            <a:r>
              <a:rPr lang="en-US" sz="230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Anthony Ariza</a:t>
            </a:r>
          </a:p>
          <a:p>
            <a:r>
              <a:rPr lang="en-US" sz="230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Dianshi Wang</a:t>
            </a:r>
          </a:p>
          <a:p>
            <a:r>
              <a:rPr lang="en-US" sz="2300" dirty="0" err="1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Arsene</a:t>
            </a:r>
            <a:r>
              <a:rPr lang="en-US" sz="230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300" dirty="0" err="1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Pinguelo</a:t>
            </a:r>
            <a:endParaRPr lang="en-US" sz="2300" dirty="0">
              <a:solidFill>
                <a:srgbClr val="22222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300" dirty="0">
              <a:solidFill>
                <a:srgbClr val="222222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30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Eric Salter</a:t>
            </a:r>
          </a:p>
          <a:p>
            <a:r>
              <a:rPr lang="en-US" sz="230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Maria Gurma</a:t>
            </a:r>
          </a:p>
          <a:p>
            <a:r>
              <a:rPr lang="en-US" sz="2300" dirty="0">
                <a:solidFill>
                  <a:srgbClr val="222222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Rachael Ingram</a:t>
            </a:r>
          </a:p>
          <a:p>
            <a:r>
              <a:rPr lang="en-US" sz="2300" i="0" dirty="0">
                <a:solidFill>
                  <a:srgbClr val="000000"/>
                </a:solidFill>
                <a:effectLst/>
              </a:rPr>
              <a:t>Jayant Rai</a:t>
            </a:r>
            <a:endParaRPr lang="en-US" sz="2300" dirty="0"/>
          </a:p>
          <a:p>
            <a:endParaRPr lang="en-US" sz="2300" dirty="0"/>
          </a:p>
          <a:p>
            <a:endParaRPr lang="en-US" sz="2300" dirty="0"/>
          </a:p>
          <a:p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1491351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AC4F20-8CA3-4F80-BFC6-A160859B9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2491" y="3033200"/>
            <a:ext cx="4718220" cy="2567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97A384-1DC7-48E4-940C-F800217F0C6B}"/>
              </a:ext>
            </a:extLst>
          </p:cNvPr>
          <p:cNvSpPr txBox="1"/>
          <p:nvPr/>
        </p:nvSpPr>
        <p:spPr>
          <a:xfrm>
            <a:off x="8411906" y="5785412"/>
            <a:ext cx="1265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wavelength</a:t>
            </a:r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986AE6-461B-4E0C-B65D-5F49344F7084}"/>
              </a:ext>
            </a:extLst>
          </p:cNvPr>
          <p:cNvSpPr txBox="1"/>
          <p:nvPr/>
        </p:nvSpPr>
        <p:spPr>
          <a:xfrm flipH="1">
            <a:off x="8713371" y="2680955"/>
            <a:ext cx="1327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Filter</a:t>
            </a:r>
            <a:endParaRPr lang="en-CA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BD2AC80-2F8A-496A-89E9-3E1BAFCCF016}"/>
              </a:ext>
            </a:extLst>
          </p:cNvPr>
          <p:cNvCxnSpPr>
            <a:cxnSpLocks/>
          </p:cNvCxnSpPr>
          <p:nvPr/>
        </p:nvCxnSpPr>
        <p:spPr>
          <a:xfrm flipH="1">
            <a:off x="8657637" y="3217866"/>
            <a:ext cx="111468" cy="221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ABECA64-BDAD-477B-80DB-BB27B1B68316}"/>
              </a:ext>
            </a:extLst>
          </p:cNvPr>
          <p:cNvSpPr txBox="1"/>
          <p:nvPr/>
        </p:nvSpPr>
        <p:spPr>
          <a:xfrm>
            <a:off x="2931885" y="1624879"/>
            <a:ext cx="6932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0083D4-E16C-4921-AE57-63C7FA3EF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235" y="1863221"/>
            <a:ext cx="786325" cy="881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FD1C51-B471-465F-A32D-E68EB45EC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6992" y="1777232"/>
            <a:ext cx="1076579" cy="1071302"/>
          </a:xfrm>
          <a:prstGeom prst="rect">
            <a:avLst/>
          </a:prstGeom>
        </p:spPr>
      </p:pic>
      <p:pic>
        <p:nvPicPr>
          <p:cNvPr id="10" name="Picture 2" descr="Physics of Absorption :: Ocean Optics Web Book">
            <a:extLst>
              <a:ext uri="{FF2B5EF4-FFF2-40B4-BE49-F238E27FC236}">
                <a16:creationId xmlns:a16="http://schemas.microsoft.com/office/drawing/2014/main" id="{B0014991-ED43-42C1-802F-2D57D98DB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34" y="2932509"/>
            <a:ext cx="4848424" cy="298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062D05-35AE-42C8-B768-B61784245519}"/>
              </a:ext>
            </a:extLst>
          </p:cNvPr>
          <p:cNvSpPr txBox="1"/>
          <p:nvPr/>
        </p:nvSpPr>
        <p:spPr>
          <a:xfrm>
            <a:off x="10113210" y="5831578"/>
            <a:ext cx="15807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STED: 595 nm</a:t>
            </a:r>
          </a:p>
          <a:p>
            <a:r>
              <a:rPr lang="en-US" b="1" dirty="0"/>
              <a:t>           775 nm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28D154-8568-4DAA-B0AB-6EB71263211B}"/>
              </a:ext>
            </a:extLst>
          </p:cNvPr>
          <p:cNvSpPr txBox="1"/>
          <p:nvPr/>
        </p:nvSpPr>
        <p:spPr>
          <a:xfrm>
            <a:off x="6781570" y="5773163"/>
            <a:ext cx="1374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Ex: 485 nm</a:t>
            </a:r>
          </a:p>
          <a:p>
            <a:r>
              <a:rPr lang="en-US" b="1" dirty="0"/>
              <a:t>      561 nm</a:t>
            </a:r>
          </a:p>
          <a:p>
            <a:r>
              <a:rPr lang="en-US" b="1" dirty="0"/>
              <a:t>      640 nm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C4D86B-7B9C-404E-B285-063759858BB6}"/>
              </a:ext>
            </a:extLst>
          </p:cNvPr>
          <p:cNvSpPr txBox="1"/>
          <p:nvPr/>
        </p:nvSpPr>
        <p:spPr>
          <a:xfrm>
            <a:off x="1390261" y="717603"/>
            <a:ext cx="9213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Which wavelength do we use for STED?</a:t>
            </a:r>
          </a:p>
        </p:txBody>
      </p:sp>
    </p:spTree>
    <p:extLst>
      <p:ext uri="{BB962C8B-B14F-4D97-AF65-F5344CB8AC3E}">
        <p14:creationId xmlns:p14="http://schemas.microsoft.com/office/powerpoint/2010/main" val="2385687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CF6A05-4F80-40CB-9143-5D29112886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21" y="2630250"/>
            <a:ext cx="4215299" cy="31614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D42C5B-A6DA-44B9-AF0A-463644285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602" y="2033516"/>
            <a:ext cx="2172843" cy="5512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9493A1-A025-47CD-9211-8BE2DA130DFB}"/>
              </a:ext>
            </a:extLst>
          </p:cNvPr>
          <p:cNvSpPr txBox="1"/>
          <p:nvPr/>
        </p:nvSpPr>
        <p:spPr>
          <a:xfrm>
            <a:off x="1418458" y="1908813"/>
            <a:ext cx="15071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Bruker</a:t>
            </a:r>
            <a:endParaRPr lang="en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BAB00F-9AF8-49AC-AF0D-12B664624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2370" y="2630250"/>
            <a:ext cx="4215299" cy="31614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B42980D-9D23-4444-90BF-4A7F3C560F41}"/>
              </a:ext>
            </a:extLst>
          </p:cNvPr>
          <p:cNvSpPr txBox="1"/>
          <p:nvPr/>
        </p:nvSpPr>
        <p:spPr>
          <a:xfrm>
            <a:off x="6462426" y="1908813"/>
            <a:ext cx="4738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Scientifica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HyperScope</a:t>
            </a:r>
            <a:endParaRPr lang="en-CA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D513B2-3380-49A8-ABE8-CA07891C409B}"/>
              </a:ext>
            </a:extLst>
          </p:cNvPr>
          <p:cNvSpPr txBox="1"/>
          <p:nvPr/>
        </p:nvSpPr>
        <p:spPr>
          <a:xfrm>
            <a:off x="3078955" y="358390"/>
            <a:ext cx="7547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2-Photon microscopy: Scopes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B561A2-C92C-4E9F-8BB5-3B7A9F134FDF}"/>
              </a:ext>
            </a:extLst>
          </p:cNvPr>
          <p:cNvSpPr txBox="1"/>
          <p:nvPr/>
        </p:nvSpPr>
        <p:spPr>
          <a:xfrm>
            <a:off x="9387578" y="5966357"/>
            <a:ext cx="1500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Scott Heximer</a:t>
            </a:r>
          </a:p>
        </p:txBody>
      </p:sp>
    </p:spTree>
    <p:extLst>
      <p:ext uri="{BB962C8B-B14F-4D97-AF65-F5344CB8AC3E}">
        <p14:creationId xmlns:p14="http://schemas.microsoft.com/office/powerpoint/2010/main" val="27068350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1A4DD48C-28F7-414E-AA5E-2D202C6C33F1}"/>
              </a:ext>
            </a:extLst>
          </p:cNvPr>
          <p:cNvSpPr/>
          <p:nvPr/>
        </p:nvSpPr>
        <p:spPr>
          <a:xfrm>
            <a:off x="4579149" y="1689803"/>
            <a:ext cx="4705234" cy="2869333"/>
          </a:xfrm>
          <a:prstGeom prst="rect">
            <a:avLst/>
          </a:pr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E22677-B020-40E1-A99D-277AD916CF80}"/>
              </a:ext>
            </a:extLst>
          </p:cNvPr>
          <p:cNvSpPr txBox="1"/>
          <p:nvPr/>
        </p:nvSpPr>
        <p:spPr>
          <a:xfrm>
            <a:off x="1169344" y="7388"/>
            <a:ext cx="1843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Timeline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18AE7D-69E1-4D71-ABDA-12EBF1C68898}"/>
              </a:ext>
            </a:extLst>
          </p:cNvPr>
          <p:cNvSpPr/>
          <p:nvPr/>
        </p:nvSpPr>
        <p:spPr>
          <a:xfrm>
            <a:off x="-383917" y="3087487"/>
            <a:ext cx="2194560" cy="739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14C2D5E-115F-4920-9D3C-6CC2B68DD617}"/>
              </a:ext>
            </a:extLst>
          </p:cNvPr>
          <p:cNvCxnSpPr/>
          <p:nvPr/>
        </p:nvCxnSpPr>
        <p:spPr>
          <a:xfrm flipV="1">
            <a:off x="1207518" y="3152599"/>
            <a:ext cx="0" cy="10311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C447C22-AC7B-4D4A-9CDF-836CF46E690B}"/>
              </a:ext>
            </a:extLst>
          </p:cNvPr>
          <p:cNvSpPr txBox="1"/>
          <p:nvPr/>
        </p:nvSpPr>
        <p:spPr>
          <a:xfrm>
            <a:off x="18283" y="4117245"/>
            <a:ext cx="161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September 2018</a:t>
            </a:r>
          </a:p>
          <a:p>
            <a:r>
              <a:rPr lang="en-US" sz="1200" dirty="0"/>
              <a:t>Tom Sanderson Recruited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62A8114-4723-4BE9-9FA4-B4A64DB4683C}"/>
              </a:ext>
            </a:extLst>
          </p:cNvPr>
          <p:cNvCxnSpPr>
            <a:cxnSpLocks/>
          </p:cNvCxnSpPr>
          <p:nvPr/>
        </p:nvCxnSpPr>
        <p:spPr>
          <a:xfrm flipV="1">
            <a:off x="1517516" y="3152599"/>
            <a:ext cx="0" cy="1514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80A1D22-3982-4D2D-8DEF-FD02359BD524}"/>
              </a:ext>
            </a:extLst>
          </p:cNvPr>
          <p:cNvSpPr txBox="1"/>
          <p:nvPr/>
        </p:nvSpPr>
        <p:spPr>
          <a:xfrm>
            <a:off x="661496" y="4697721"/>
            <a:ext cx="1299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November 2018</a:t>
            </a:r>
          </a:p>
          <a:p>
            <a:r>
              <a:rPr lang="en-US" sz="1200" dirty="0"/>
              <a:t>1</a:t>
            </a:r>
            <a:r>
              <a:rPr lang="en-US" sz="1200" baseline="30000" dirty="0"/>
              <a:t>st</a:t>
            </a:r>
            <a:r>
              <a:rPr lang="en-US" sz="1200" dirty="0"/>
              <a:t> Meeting/walk around about TCP renovations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41DE3D-C4EF-499A-80CE-2185C5275611}"/>
              </a:ext>
            </a:extLst>
          </p:cNvPr>
          <p:cNvCxnSpPr>
            <a:cxnSpLocks/>
          </p:cNvCxnSpPr>
          <p:nvPr/>
        </p:nvCxnSpPr>
        <p:spPr>
          <a:xfrm>
            <a:off x="2091231" y="2321668"/>
            <a:ext cx="0" cy="7581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A1161B1-955D-4387-BC9B-016D331712A4}"/>
              </a:ext>
            </a:extLst>
          </p:cNvPr>
          <p:cNvSpPr txBox="1"/>
          <p:nvPr/>
        </p:nvSpPr>
        <p:spPr>
          <a:xfrm>
            <a:off x="1573142" y="1499787"/>
            <a:ext cx="1299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February 2019</a:t>
            </a:r>
          </a:p>
          <a:p>
            <a:r>
              <a:rPr lang="en-US" sz="1200" dirty="0"/>
              <a:t>1</a:t>
            </a:r>
            <a:r>
              <a:rPr lang="en-US" sz="1200" baseline="30000" dirty="0"/>
              <a:t>st</a:t>
            </a:r>
            <a:r>
              <a:rPr lang="en-US" sz="1200" dirty="0"/>
              <a:t> Meeting/walk around about MSB renovations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294C0CD-53C0-476C-8AC9-A62A99B89166}"/>
              </a:ext>
            </a:extLst>
          </p:cNvPr>
          <p:cNvCxnSpPr>
            <a:cxnSpLocks/>
          </p:cNvCxnSpPr>
          <p:nvPr/>
        </p:nvCxnSpPr>
        <p:spPr>
          <a:xfrm flipV="1">
            <a:off x="5758845" y="3174458"/>
            <a:ext cx="0" cy="1514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62E811E-88DC-4DBB-9F5B-EE618D022571}"/>
              </a:ext>
            </a:extLst>
          </p:cNvPr>
          <p:cNvSpPr txBox="1"/>
          <p:nvPr/>
        </p:nvSpPr>
        <p:spPr>
          <a:xfrm>
            <a:off x="4803231" y="4688730"/>
            <a:ext cx="1299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October 2020</a:t>
            </a:r>
          </a:p>
          <a:p>
            <a:r>
              <a:rPr lang="en-US" sz="1200" dirty="0"/>
              <a:t>RFP issued for TCP renovations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C2A4CCA-5710-4640-8383-24516774007E}"/>
              </a:ext>
            </a:extLst>
          </p:cNvPr>
          <p:cNvCxnSpPr>
            <a:cxnSpLocks/>
          </p:cNvCxnSpPr>
          <p:nvPr/>
        </p:nvCxnSpPr>
        <p:spPr>
          <a:xfrm>
            <a:off x="4887171" y="2321668"/>
            <a:ext cx="0" cy="7581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28FD6AE-F997-488A-9629-07C3E18540F5}"/>
              </a:ext>
            </a:extLst>
          </p:cNvPr>
          <p:cNvSpPr txBox="1"/>
          <p:nvPr/>
        </p:nvSpPr>
        <p:spPr>
          <a:xfrm>
            <a:off x="3816479" y="1662333"/>
            <a:ext cx="1299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April 2020</a:t>
            </a:r>
          </a:p>
          <a:p>
            <a:r>
              <a:rPr lang="en-US" sz="1200" dirty="0"/>
              <a:t>RFP issued for MSB renovations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CA53296-50EB-4C07-9FD6-97AE1CFBE6C8}"/>
              </a:ext>
            </a:extLst>
          </p:cNvPr>
          <p:cNvCxnSpPr>
            <a:cxnSpLocks/>
          </p:cNvCxnSpPr>
          <p:nvPr/>
        </p:nvCxnSpPr>
        <p:spPr>
          <a:xfrm>
            <a:off x="5284497" y="2321668"/>
            <a:ext cx="0" cy="7581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E09F29-DE9C-453F-A67B-98775CB81B80}"/>
              </a:ext>
            </a:extLst>
          </p:cNvPr>
          <p:cNvSpPr txBox="1"/>
          <p:nvPr/>
        </p:nvSpPr>
        <p:spPr>
          <a:xfrm>
            <a:off x="4909431" y="1034591"/>
            <a:ext cx="12993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July 2020</a:t>
            </a:r>
          </a:p>
          <a:p>
            <a:r>
              <a:rPr lang="en-US" sz="1400" b="1" dirty="0"/>
              <a:t>Renovations begin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A9C9C9B-CB78-472E-A099-579529DA1C63}"/>
              </a:ext>
            </a:extLst>
          </p:cNvPr>
          <p:cNvCxnSpPr>
            <a:cxnSpLocks/>
          </p:cNvCxnSpPr>
          <p:nvPr/>
        </p:nvCxnSpPr>
        <p:spPr>
          <a:xfrm flipV="1">
            <a:off x="6096000" y="3163863"/>
            <a:ext cx="0" cy="2281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20549269-F4E3-409F-AC1C-AA2F8BF03E4A}"/>
              </a:ext>
            </a:extLst>
          </p:cNvPr>
          <p:cNvSpPr txBox="1"/>
          <p:nvPr/>
        </p:nvSpPr>
        <p:spPr>
          <a:xfrm>
            <a:off x="5623267" y="5445557"/>
            <a:ext cx="1299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December 2020</a:t>
            </a:r>
          </a:p>
          <a:p>
            <a:r>
              <a:rPr lang="en-US" sz="1200" dirty="0"/>
              <a:t>Preferred contractor selected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2FB6FDB-97E9-4528-BB59-0946698D6570}"/>
              </a:ext>
            </a:extLst>
          </p:cNvPr>
          <p:cNvCxnSpPr>
            <a:cxnSpLocks/>
          </p:cNvCxnSpPr>
          <p:nvPr/>
        </p:nvCxnSpPr>
        <p:spPr>
          <a:xfrm flipV="1">
            <a:off x="6974168" y="3176875"/>
            <a:ext cx="0" cy="15142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7DEC060-4D36-480C-BCE9-AA373CD0D90A}"/>
              </a:ext>
            </a:extLst>
          </p:cNvPr>
          <p:cNvSpPr txBox="1"/>
          <p:nvPr/>
        </p:nvSpPr>
        <p:spPr>
          <a:xfrm>
            <a:off x="6739108" y="4734896"/>
            <a:ext cx="1299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April 2021 preferred contractor drops out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A4940F0-AE6B-4587-86B6-1A03D4DE3272}"/>
              </a:ext>
            </a:extLst>
          </p:cNvPr>
          <p:cNvCxnSpPr>
            <a:cxnSpLocks/>
          </p:cNvCxnSpPr>
          <p:nvPr/>
        </p:nvCxnSpPr>
        <p:spPr>
          <a:xfrm flipV="1">
            <a:off x="9744966" y="3163864"/>
            <a:ext cx="0" cy="6258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FD234A7-CFE1-477D-BB7D-18ECC8B64ACB}"/>
              </a:ext>
            </a:extLst>
          </p:cNvPr>
          <p:cNvSpPr txBox="1"/>
          <p:nvPr/>
        </p:nvSpPr>
        <p:spPr>
          <a:xfrm>
            <a:off x="9296634" y="3856710"/>
            <a:ext cx="12993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July 2022 TCP renovations completed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C6E1D4A-66BA-4CA6-847C-4CF869585698}"/>
              </a:ext>
            </a:extLst>
          </p:cNvPr>
          <p:cNvCxnSpPr>
            <a:cxnSpLocks/>
          </p:cNvCxnSpPr>
          <p:nvPr/>
        </p:nvCxnSpPr>
        <p:spPr>
          <a:xfrm>
            <a:off x="6766777" y="1803689"/>
            <a:ext cx="0" cy="12852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A066799-ECD3-427C-9602-B259DF8BE122}"/>
              </a:ext>
            </a:extLst>
          </p:cNvPr>
          <p:cNvSpPr txBox="1"/>
          <p:nvPr/>
        </p:nvSpPr>
        <p:spPr>
          <a:xfrm>
            <a:off x="6018234" y="1016472"/>
            <a:ext cx="12993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March 2021</a:t>
            </a:r>
          </a:p>
          <a:p>
            <a:r>
              <a:rPr lang="en-US" sz="1400" b="1" dirty="0"/>
              <a:t>Renovations completed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77D9C6A-AE04-4611-92B0-546CA4832287}"/>
              </a:ext>
            </a:extLst>
          </p:cNvPr>
          <p:cNvSpPr txBox="1"/>
          <p:nvPr/>
        </p:nvSpPr>
        <p:spPr>
          <a:xfrm>
            <a:off x="6803068" y="1804187"/>
            <a:ext cx="129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August 2021</a:t>
            </a:r>
          </a:p>
          <a:p>
            <a:r>
              <a:rPr lang="en-US" sz="1200" dirty="0"/>
              <a:t>Bruker MP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C4FF60-1C21-47DD-A320-8918659D4CFE}"/>
              </a:ext>
            </a:extLst>
          </p:cNvPr>
          <p:cNvSpPr txBox="1"/>
          <p:nvPr/>
        </p:nvSpPr>
        <p:spPr>
          <a:xfrm>
            <a:off x="7864317" y="1803689"/>
            <a:ext cx="129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Nov 2021</a:t>
            </a:r>
          </a:p>
          <a:p>
            <a:r>
              <a:rPr lang="en-US" sz="1200" dirty="0"/>
              <a:t>STED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750084-5C51-4B79-B79F-AC30D73AF7D4}"/>
              </a:ext>
            </a:extLst>
          </p:cNvPr>
          <p:cNvSpPr txBox="1"/>
          <p:nvPr/>
        </p:nvSpPr>
        <p:spPr>
          <a:xfrm>
            <a:off x="7409270" y="791687"/>
            <a:ext cx="10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Sept 2021</a:t>
            </a:r>
          </a:p>
          <a:p>
            <a:r>
              <a:rPr lang="en-US" sz="1200" dirty="0" err="1"/>
              <a:t>Biotek</a:t>
            </a:r>
            <a:r>
              <a:rPr lang="en-US" sz="1200" dirty="0"/>
              <a:t> imager / incubator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51C113-E3AB-4BFE-88DE-305C8AD57F89}"/>
              </a:ext>
            </a:extLst>
          </p:cNvPr>
          <p:cNvSpPr txBox="1"/>
          <p:nvPr/>
        </p:nvSpPr>
        <p:spPr>
          <a:xfrm>
            <a:off x="10678937" y="1549600"/>
            <a:ext cx="129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March 2023</a:t>
            </a:r>
          </a:p>
          <a:p>
            <a:r>
              <a:rPr lang="en-US" sz="1200" dirty="0" err="1"/>
              <a:t>Scientifica</a:t>
            </a:r>
            <a:r>
              <a:rPr lang="en-US" sz="1200" dirty="0"/>
              <a:t> MP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F3157FE-F3F4-4013-BC73-633E4FE9865B}"/>
              </a:ext>
            </a:extLst>
          </p:cNvPr>
          <p:cNvCxnSpPr>
            <a:cxnSpLocks/>
          </p:cNvCxnSpPr>
          <p:nvPr/>
        </p:nvCxnSpPr>
        <p:spPr>
          <a:xfrm>
            <a:off x="7452730" y="2330784"/>
            <a:ext cx="0" cy="7581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21E69F3-D72E-46CF-903F-799044FE2C17}"/>
              </a:ext>
            </a:extLst>
          </p:cNvPr>
          <p:cNvCxnSpPr>
            <a:cxnSpLocks/>
          </p:cNvCxnSpPr>
          <p:nvPr/>
        </p:nvCxnSpPr>
        <p:spPr>
          <a:xfrm>
            <a:off x="7721352" y="1367327"/>
            <a:ext cx="0" cy="172160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8D103903-626C-438C-AAEA-8DE5FA0D2214}"/>
              </a:ext>
            </a:extLst>
          </p:cNvPr>
          <p:cNvCxnSpPr>
            <a:cxnSpLocks/>
          </p:cNvCxnSpPr>
          <p:nvPr/>
        </p:nvCxnSpPr>
        <p:spPr>
          <a:xfrm>
            <a:off x="8107705" y="2321668"/>
            <a:ext cx="0" cy="7581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EF85168-B7B9-4ECF-875D-B7DC84593DA6}"/>
              </a:ext>
            </a:extLst>
          </p:cNvPr>
          <p:cNvCxnSpPr>
            <a:cxnSpLocks/>
          </p:cNvCxnSpPr>
          <p:nvPr/>
        </p:nvCxnSpPr>
        <p:spPr>
          <a:xfrm>
            <a:off x="11197440" y="2333735"/>
            <a:ext cx="0" cy="7581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372FE12D-D255-4044-94DC-4FFAB426CC38}"/>
              </a:ext>
            </a:extLst>
          </p:cNvPr>
          <p:cNvSpPr txBox="1"/>
          <p:nvPr/>
        </p:nvSpPr>
        <p:spPr>
          <a:xfrm>
            <a:off x="10022305" y="4748054"/>
            <a:ext cx="792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Dec 2022</a:t>
            </a:r>
          </a:p>
          <a:p>
            <a:r>
              <a:rPr lang="en-US" sz="1200" dirty="0"/>
              <a:t>Olympus MP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5BCC4EC-C0D3-40A1-BF17-8D59EE2D6F5E}"/>
              </a:ext>
            </a:extLst>
          </p:cNvPr>
          <p:cNvCxnSpPr>
            <a:cxnSpLocks/>
          </p:cNvCxnSpPr>
          <p:nvPr/>
        </p:nvCxnSpPr>
        <p:spPr>
          <a:xfrm flipV="1">
            <a:off x="10523994" y="3157182"/>
            <a:ext cx="0" cy="15142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225735D8-33B7-4BC1-A0B6-74672CAE13A9}"/>
              </a:ext>
            </a:extLst>
          </p:cNvPr>
          <p:cNvSpPr txBox="1"/>
          <p:nvPr/>
        </p:nvSpPr>
        <p:spPr>
          <a:xfrm rot="16200000">
            <a:off x="4127138" y="3740426"/>
            <a:ext cx="130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March 2020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F879011-5597-40AA-A0F6-FD32EA4A433D}"/>
              </a:ext>
            </a:extLst>
          </p:cNvPr>
          <p:cNvSpPr txBox="1"/>
          <p:nvPr/>
        </p:nvSpPr>
        <p:spPr>
          <a:xfrm rot="16200000">
            <a:off x="8546088" y="2094603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April 2022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2BE9D90-F033-4A18-8AFE-08872039373C}"/>
              </a:ext>
            </a:extLst>
          </p:cNvPr>
          <p:cNvSpPr txBox="1"/>
          <p:nvPr/>
        </p:nvSpPr>
        <p:spPr>
          <a:xfrm>
            <a:off x="3766372" y="4688730"/>
            <a:ext cx="1299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Jan 2020 Touchscreens installed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2D66160-CD0A-4BC4-A786-22D36CB75B7F}"/>
              </a:ext>
            </a:extLst>
          </p:cNvPr>
          <p:cNvCxnSpPr>
            <a:cxnSpLocks/>
          </p:cNvCxnSpPr>
          <p:nvPr/>
        </p:nvCxnSpPr>
        <p:spPr>
          <a:xfrm flipV="1">
            <a:off x="4153239" y="3174190"/>
            <a:ext cx="0" cy="15142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F52D9D5D-3FEF-4D4B-837B-08D4DF67932B}"/>
              </a:ext>
            </a:extLst>
          </p:cNvPr>
          <p:cNvSpPr txBox="1"/>
          <p:nvPr/>
        </p:nvSpPr>
        <p:spPr>
          <a:xfrm>
            <a:off x="7294334" y="4210651"/>
            <a:ext cx="787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COVID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78E920A-AEDA-4850-A024-FD9A978C0C23}"/>
              </a:ext>
            </a:extLst>
          </p:cNvPr>
          <p:cNvCxnSpPr>
            <a:cxnSpLocks/>
          </p:cNvCxnSpPr>
          <p:nvPr/>
        </p:nvCxnSpPr>
        <p:spPr>
          <a:xfrm flipV="1">
            <a:off x="10814551" y="3163863"/>
            <a:ext cx="0" cy="21912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93679609-41A8-4406-AF58-C8209CFAAA12}"/>
              </a:ext>
            </a:extLst>
          </p:cNvPr>
          <p:cNvSpPr txBox="1"/>
          <p:nvPr/>
        </p:nvSpPr>
        <p:spPr>
          <a:xfrm>
            <a:off x="10523994" y="5335061"/>
            <a:ext cx="129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Jan 2023</a:t>
            </a:r>
          </a:p>
          <a:p>
            <a:r>
              <a:rPr lang="en-US" sz="1200" dirty="0"/>
              <a:t>Photoactivation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E0F0D5DE-4DB2-4628-BE26-10D24AA250E6}"/>
              </a:ext>
            </a:extLst>
          </p:cNvPr>
          <p:cNvCxnSpPr>
            <a:cxnSpLocks/>
          </p:cNvCxnSpPr>
          <p:nvPr/>
        </p:nvCxnSpPr>
        <p:spPr>
          <a:xfrm flipV="1">
            <a:off x="11890298" y="3163863"/>
            <a:ext cx="0" cy="15142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239722F2-1D3D-4BD9-A787-1B1F322586D2}"/>
              </a:ext>
            </a:extLst>
          </p:cNvPr>
          <p:cNvSpPr txBox="1"/>
          <p:nvPr/>
        </p:nvSpPr>
        <p:spPr>
          <a:xfrm>
            <a:off x="11490762" y="4666871"/>
            <a:ext cx="1299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Aug 2023</a:t>
            </a:r>
          </a:p>
          <a:p>
            <a:r>
              <a:rPr lang="en-US" sz="1200" dirty="0" err="1"/>
              <a:t>Ephys</a:t>
            </a:r>
            <a:endParaRPr lang="en-US" sz="1200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B5626D6-04D5-44F8-BEBF-F373B6CC6C49}"/>
              </a:ext>
            </a:extLst>
          </p:cNvPr>
          <p:cNvSpPr/>
          <p:nvPr/>
        </p:nvSpPr>
        <p:spPr>
          <a:xfrm>
            <a:off x="1820803" y="3087487"/>
            <a:ext cx="2194560" cy="739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D1D2E8F-108D-438B-9F0C-1AC336052588}"/>
              </a:ext>
            </a:extLst>
          </p:cNvPr>
          <p:cNvSpPr/>
          <p:nvPr/>
        </p:nvSpPr>
        <p:spPr>
          <a:xfrm>
            <a:off x="4018522" y="3087487"/>
            <a:ext cx="2194560" cy="739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D671834-6C13-4742-8206-72AB6486CE62}"/>
              </a:ext>
            </a:extLst>
          </p:cNvPr>
          <p:cNvSpPr/>
          <p:nvPr/>
        </p:nvSpPr>
        <p:spPr>
          <a:xfrm>
            <a:off x="8432144" y="3087487"/>
            <a:ext cx="2194560" cy="739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7F17E22-3F81-4915-B4B7-3E5B5D269379}"/>
              </a:ext>
            </a:extLst>
          </p:cNvPr>
          <p:cNvSpPr/>
          <p:nvPr/>
        </p:nvSpPr>
        <p:spPr>
          <a:xfrm>
            <a:off x="6225622" y="3087487"/>
            <a:ext cx="2194560" cy="739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E62446A-B72D-4FB7-A6F2-6A43D0959E34}"/>
              </a:ext>
            </a:extLst>
          </p:cNvPr>
          <p:cNvSpPr/>
          <p:nvPr/>
        </p:nvSpPr>
        <p:spPr>
          <a:xfrm>
            <a:off x="10638955" y="3087487"/>
            <a:ext cx="2194560" cy="73967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AFF3905-72F0-4A6B-9B35-30966348A0D4}"/>
              </a:ext>
            </a:extLst>
          </p:cNvPr>
          <p:cNvCxnSpPr>
            <a:cxnSpLocks/>
          </p:cNvCxnSpPr>
          <p:nvPr/>
        </p:nvCxnSpPr>
        <p:spPr>
          <a:xfrm flipV="1">
            <a:off x="8556698" y="3163864"/>
            <a:ext cx="0" cy="6258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09F13332-9449-426D-934B-A83CB22C7E33}"/>
              </a:ext>
            </a:extLst>
          </p:cNvPr>
          <p:cNvSpPr txBox="1"/>
          <p:nvPr/>
        </p:nvSpPr>
        <p:spPr>
          <a:xfrm>
            <a:off x="8108366" y="3856710"/>
            <a:ext cx="12993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Jan 2022 TCP renovations begin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F7C78762-53FE-4523-B856-735748D116D5}"/>
              </a:ext>
            </a:extLst>
          </p:cNvPr>
          <p:cNvCxnSpPr>
            <a:cxnSpLocks/>
          </p:cNvCxnSpPr>
          <p:nvPr/>
        </p:nvCxnSpPr>
        <p:spPr>
          <a:xfrm>
            <a:off x="5284714" y="1803689"/>
            <a:ext cx="0" cy="128524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2E6B3B0B-8522-4F43-9DC0-477B288120CE}"/>
              </a:ext>
            </a:extLst>
          </p:cNvPr>
          <p:cNvSpPr/>
          <p:nvPr/>
        </p:nvSpPr>
        <p:spPr>
          <a:xfrm>
            <a:off x="8556698" y="3174190"/>
            <a:ext cx="1200418" cy="45719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5E88F4E-3D18-4C15-9DE4-B3BDAA0546A3}"/>
              </a:ext>
            </a:extLst>
          </p:cNvPr>
          <p:cNvSpPr/>
          <p:nvPr/>
        </p:nvSpPr>
        <p:spPr>
          <a:xfrm>
            <a:off x="5270767" y="3032735"/>
            <a:ext cx="1500799" cy="54931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EBB165A-F401-4F98-ACEB-019B8F343C91}"/>
              </a:ext>
            </a:extLst>
          </p:cNvPr>
          <p:cNvSpPr txBox="1"/>
          <p:nvPr/>
        </p:nvSpPr>
        <p:spPr>
          <a:xfrm>
            <a:off x="1742617" y="3006634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2019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9EDCA17-F5CF-467A-9EAC-E9CFD59005FD}"/>
              </a:ext>
            </a:extLst>
          </p:cNvPr>
          <p:cNvSpPr txBox="1"/>
          <p:nvPr/>
        </p:nvSpPr>
        <p:spPr>
          <a:xfrm>
            <a:off x="3944711" y="3000675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D1FD652-C63B-412D-B07A-A105BC5A0207}"/>
              </a:ext>
            </a:extLst>
          </p:cNvPr>
          <p:cNvSpPr txBox="1"/>
          <p:nvPr/>
        </p:nvSpPr>
        <p:spPr>
          <a:xfrm>
            <a:off x="6150611" y="3014639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9C42829-0274-4CD4-ABA6-9809B4AB934C}"/>
              </a:ext>
            </a:extLst>
          </p:cNvPr>
          <p:cNvSpPr txBox="1"/>
          <p:nvPr/>
        </p:nvSpPr>
        <p:spPr>
          <a:xfrm>
            <a:off x="8360540" y="3000675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DB4B5D9-71ED-4FCE-8CE8-4F550ED2ABB5}"/>
              </a:ext>
            </a:extLst>
          </p:cNvPr>
          <p:cNvSpPr txBox="1"/>
          <p:nvPr/>
        </p:nvSpPr>
        <p:spPr>
          <a:xfrm>
            <a:off x="10564233" y="3010534"/>
            <a:ext cx="41549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1120D3-41D1-4F4F-8E7A-173E6853757D}"/>
              </a:ext>
            </a:extLst>
          </p:cNvPr>
          <p:cNvSpPr txBox="1"/>
          <p:nvPr/>
        </p:nvSpPr>
        <p:spPr>
          <a:xfrm rot="16200000">
            <a:off x="-126952" y="1279802"/>
            <a:ext cx="8531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MSB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911128D-78FD-4B02-849E-EC04C1C95B3F}"/>
              </a:ext>
            </a:extLst>
          </p:cNvPr>
          <p:cNvSpPr txBox="1"/>
          <p:nvPr/>
        </p:nvSpPr>
        <p:spPr>
          <a:xfrm rot="16200000">
            <a:off x="-27862" y="5287317"/>
            <a:ext cx="728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TCP</a:t>
            </a:r>
          </a:p>
        </p:txBody>
      </p:sp>
    </p:spTree>
    <p:extLst>
      <p:ext uri="{BB962C8B-B14F-4D97-AF65-F5344CB8AC3E}">
        <p14:creationId xmlns:p14="http://schemas.microsoft.com/office/powerpoint/2010/main" val="6208357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67630C-7E85-437A-8A6B-6239F2894F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7411" y="3024350"/>
            <a:ext cx="2558424" cy="19188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67C388-9323-4CC8-8F54-9A6355CA6F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958" y="2397456"/>
            <a:ext cx="2379454" cy="31726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0A34E3-9471-4D9C-B1B1-E67983630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7423" y="1844295"/>
            <a:ext cx="3466241" cy="2599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564C6F-04F2-474F-9E46-1C4854FD67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12388" y="3165791"/>
            <a:ext cx="3689951" cy="276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329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>
            <a:extLst>
              <a:ext uri="{FF2B5EF4-FFF2-40B4-BE49-F238E27FC236}">
                <a16:creationId xmlns:a16="http://schemas.microsoft.com/office/drawing/2014/main" id="{DD4E33B4-B7D5-4D6E-B73B-1211AA0FE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570" y="3996227"/>
            <a:ext cx="229552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5AF7AF-D91F-4333-A882-67990E2DC6E4}"/>
              </a:ext>
            </a:extLst>
          </p:cNvPr>
          <p:cNvSpPr txBox="1"/>
          <p:nvPr/>
        </p:nvSpPr>
        <p:spPr>
          <a:xfrm>
            <a:off x="723243" y="399852"/>
            <a:ext cx="10656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Multiple 2 photon imaging / stimulation combinations possible</a:t>
            </a:r>
            <a:endParaRPr lang="en-CA" sz="3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316644-7A0E-47C5-BE8B-9858A2AE5DA5}"/>
              </a:ext>
            </a:extLst>
          </p:cNvPr>
          <p:cNvGrpSpPr/>
          <p:nvPr/>
        </p:nvGrpSpPr>
        <p:grpSpPr>
          <a:xfrm>
            <a:off x="4192240" y="4367746"/>
            <a:ext cx="1041559" cy="1037273"/>
            <a:chOff x="9746103" y="1400692"/>
            <a:chExt cx="1041559" cy="103727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1C6AEC0-E074-4BF2-B334-ADE208AE6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46103" y="1400692"/>
              <a:ext cx="1041559" cy="103727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287F076-AA19-42E5-A27B-FB9A79499355}"/>
                </a:ext>
              </a:extLst>
            </p:cNvPr>
            <p:cNvSpPr/>
            <p:nvPr/>
          </p:nvSpPr>
          <p:spPr>
            <a:xfrm>
              <a:off x="10633076" y="1558976"/>
              <a:ext cx="45719" cy="69086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B5B5727-43CA-4873-8A80-87C7C365317A}"/>
              </a:ext>
            </a:extLst>
          </p:cNvPr>
          <p:cNvSpPr txBox="1"/>
          <p:nvPr/>
        </p:nvSpPr>
        <p:spPr>
          <a:xfrm>
            <a:off x="1992728" y="5461095"/>
            <a:ext cx="20710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ChRmine </a:t>
            </a:r>
          </a:p>
          <a:p>
            <a:r>
              <a:rPr lang="en-US" dirty="0"/>
              <a:t>(</a:t>
            </a:r>
            <a:r>
              <a:rPr lang="en-US" dirty="0" err="1"/>
              <a:t>Marshel</a:t>
            </a:r>
            <a:r>
              <a:rPr lang="en-US" dirty="0"/>
              <a:t> et al 2019)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B3EE6D-8A2F-40E9-8559-B17D82D1C305}"/>
              </a:ext>
            </a:extLst>
          </p:cNvPr>
          <p:cNvSpPr txBox="1"/>
          <p:nvPr/>
        </p:nvSpPr>
        <p:spPr>
          <a:xfrm>
            <a:off x="4245560" y="5431601"/>
            <a:ext cx="2149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eArch3.0-EYFP </a:t>
            </a:r>
          </a:p>
          <a:p>
            <a:r>
              <a:rPr lang="en-CA" dirty="0"/>
              <a:t>(Prakash et al., 2012)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34C8869-D49A-481B-AC9C-A57FD744B1EC}"/>
              </a:ext>
            </a:extLst>
          </p:cNvPr>
          <p:cNvGrpSpPr/>
          <p:nvPr/>
        </p:nvGrpSpPr>
        <p:grpSpPr>
          <a:xfrm>
            <a:off x="2084453" y="4538294"/>
            <a:ext cx="1483646" cy="922801"/>
            <a:chOff x="8012568" y="944559"/>
            <a:chExt cx="1483646" cy="9228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66479FE-D25C-4B56-82A1-BA3F28488C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12568" y="944559"/>
              <a:ext cx="1483646" cy="92280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F5E337B-B0FC-413C-AAEA-4BF6377D2827}"/>
                </a:ext>
              </a:extLst>
            </p:cNvPr>
            <p:cNvSpPr/>
            <p:nvPr/>
          </p:nvSpPr>
          <p:spPr>
            <a:xfrm>
              <a:off x="9157489" y="1011676"/>
              <a:ext cx="45719" cy="66188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3312AFD-6B78-4066-A52D-B885BA8AD2C0}"/>
              </a:ext>
            </a:extLst>
          </p:cNvPr>
          <p:cNvSpPr txBox="1"/>
          <p:nvPr/>
        </p:nvSpPr>
        <p:spPr>
          <a:xfrm>
            <a:off x="5901616" y="4354908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+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B044831-32C4-4CDB-A33D-3DACD1C1AAB4}"/>
              </a:ext>
            </a:extLst>
          </p:cNvPr>
          <p:cNvSpPr/>
          <p:nvPr/>
        </p:nvSpPr>
        <p:spPr>
          <a:xfrm>
            <a:off x="4330304" y="3373343"/>
            <a:ext cx="1229495" cy="7690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87BCA91-4C53-43D8-9F35-0F70BEFB1B3E}"/>
              </a:ext>
            </a:extLst>
          </p:cNvPr>
          <p:cNvSpPr txBox="1"/>
          <p:nvPr/>
        </p:nvSpPr>
        <p:spPr>
          <a:xfrm>
            <a:off x="4644342" y="3542071"/>
            <a:ext cx="68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3.5W</a:t>
            </a:r>
            <a:endParaRPr lang="en-CA" dirty="0"/>
          </a:p>
        </p:txBody>
      </p:sp>
      <p:pic>
        <p:nvPicPr>
          <p:cNvPr id="23" name="Picture 2" descr="InSight® X3™">
            <a:extLst>
              <a:ext uri="{FF2B5EF4-FFF2-40B4-BE49-F238E27FC236}">
                <a16:creationId xmlns:a16="http://schemas.microsoft.com/office/drawing/2014/main" id="{E82E926E-326D-42F1-B335-98453CBCC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234" y="1201005"/>
            <a:ext cx="2440658" cy="137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InSight X3+ and InSight X3">
            <a:extLst>
              <a:ext uri="{FF2B5EF4-FFF2-40B4-BE49-F238E27FC236}">
                <a16:creationId xmlns:a16="http://schemas.microsoft.com/office/drawing/2014/main" id="{0BBE5EBA-5C59-47D5-9EEB-A526AE218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51" y="1361528"/>
            <a:ext cx="2153070" cy="127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1252D5-4F3D-4D67-8A1F-001C1A9103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123" y="1396905"/>
            <a:ext cx="1961001" cy="76619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29266167-0C06-42DC-82C0-055DCAB6E328}"/>
              </a:ext>
            </a:extLst>
          </p:cNvPr>
          <p:cNvSpPr txBox="1"/>
          <p:nvPr/>
        </p:nvSpPr>
        <p:spPr>
          <a:xfrm>
            <a:off x="5180664" y="2265060"/>
            <a:ext cx="1895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Spectraphysics</a:t>
            </a:r>
            <a:r>
              <a:rPr lang="en-US" dirty="0"/>
              <a:t> Insight X3 fixed output laser (</a:t>
            </a:r>
            <a:r>
              <a:rPr lang="en-US" b="1" dirty="0"/>
              <a:t>1045 nm</a:t>
            </a:r>
            <a:r>
              <a:rPr lang="en-US" dirty="0"/>
              <a:t>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08F097-5B3F-4BB4-95E7-5894ABAA800F}"/>
              </a:ext>
            </a:extLst>
          </p:cNvPr>
          <p:cNvSpPr txBox="1"/>
          <p:nvPr/>
        </p:nvSpPr>
        <p:spPr>
          <a:xfrm>
            <a:off x="984266" y="2657655"/>
            <a:ext cx="2542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tx1">
                    <a:alpha val="17000"/>
                  </a:schemeClr>
                </a:solidFill>
              </a:rPr>
              <a:t>Spectraphysics</a:t>
            </a:r>
            <a:r>
              <a:rPr lang="en-US" dirty="0">
                <a:solidFill>
                  <a:schemeClr val="tx1">
                    <a:alpha val="17000"/>
                  </a:schemeClr>
                </a:solidFill>
              </a:rPr>
              <a:t> Insight X3 </a:t>
            </a:r>
            <a:r>
              <a:rPr lang="en-US" dirty="0" err="1">
                <a:solidFill>
                  <a:schemeClr val="tx1">
                    <a:alpha val="17000"/>
                  </a:schemeClr>
                </a:solidFill>
              </a:rPr>
              <a:t>tuneable</a:t>
            </a:r>
            <a:r>
              <a:rPr lang="en-US" dirty="0">
                <a:solidFill>
                  <a:schemeClr val="tx1">
                    <a:alpha val="17000"/>
                  </a:schemeClr>
                </a:solidFill>
              </a:rPr>
              <a:t> laser (680 nm to 1300 nm)</a:t>
            </a:r>
          </a:p>
          <a:p>
            <a:endParaRPr lang="en-CA" dirty="0">
              <a:solidFill>
                <a:schemeClr val="tx1">
                  <a:alpha val="17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FB3C81-3972-4D57-8779-989067850FE2}"/>
              </a:ext>
            </a:extLst>
          </p:cNvPr>
          <p:cNvSpPr txBox="1"/>
          <p:nvPr/>
        </p:nvSpPr>
        <p:spPr>
          <a:xfrm>
            <a:off x="9439144" y="2586328"/>
            <a:ext cx="2652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Spectrahysics</a:t>
            </a:r>
            <a:r>
              <a:rPr lang="en-US" dirty="0"/>
              <a:t> </a:t>
            </a:r>
            <a:r>
              <a:rPr lang="en-US" dirty="0" err="1"/>
              <a:t>MaiTai</a:t>
            </a:r>
            <a:r>
              <a:rPr lang="en-US" dirty="0"/>
              <a:t> </a:t>
            </a:r>
            <a:r>
              <a:rPr lang="en-US" dirty="0" err="1"/>
              <a:t>eHP</a:t>
            </a:r>
            <a:r>
              <a:rPr lang="en-US" dirty="0"/>
              <a:t> DS (</a:t>
            </a:r>
            <a:r>
              <a:rPr lang="en-US" b="1" dirty="0"/>
              <a:t>690 nm to 1040 nm</a:t>
            </a:r>
            <a:r>
              <a:rPr lang="en-US" dirty="0"/>
              <a:t>)</a:t>
            </a:r>
          </a:p>
          <a:p>
            <a:endParaRPr lang="en-CA" dirty="0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566E06DB-C477-456B-A6BE-C794609077ED}"/>
              </a:ext>
            </a:extLst>
          </p:cNvPr>
          <p:cNvSpPr/>
          <p:nvPr/>
        </p:nvSpPr>
        <p:spPr>
          <a:xfrm>
            <a:off x="8150206" y="2614052"/>
            <a:ext cx="447266" cy="7069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8E6B3924-8859-4F3D-A432-4447156D7124}"/>
              </a:ext>
            </a:extLst>
          </p:cNvPr>
          <p:cNvSpPr/>
          <p:nvPr/>
        </p:nvSpPr>
        <p:spPr>
          <a:xfrm rot="2250484">
            <a:off x="3745886" y="2603274"/>
            <a:ext cx="447266" cy="706982"/>
          </a:xfrm>
          <a:prstGeom prst="downArrow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E9ED1684-8888-4BCD-ADDF-9C1D7E61224F}"/>
              </a:ext>
            </a:extLst>
          </p:cNvPr>
          <p:cNvSpPr/>
          <p:nvPr/>
        </p:nvSpPr>
        <p:spPr>
          <a:xfrm rot="19771741">
            <a:off x="4467974" y="2631086"/>
            <a:ext cx="447266" cy="70698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709C998-B333-4C2D-B855-53B88A2B53CD}"/>
              </a:ext>
            </a:extLst>
          </p:cNvPr>
          <p:cNvSpPr txBox="1"/>
          <p:nvPr/>
        </p:nvSpPr>
        <p:spPr>
          <a:xfrm>
            <a:off x="3189040" y="6259135"/>
            <a:ext cx="2834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ymbol" panose="05050102010706020507" pitchFamily="18" charset="2"/>
              </a:rPr>
              <a:t>l </a:t>
            </a:r>
            <a:r>
              <a:rPr lang="en-US" sz="2400" dirty="0"/>
              <a:t>1045 nm</a:t>
            </a:r>
            <a:endParaRPr lang="en-US" sz="2400" dirty="0">
              <a:latin typeface="Symbol" panose="05050102010706020507" pitchFamily="18" charset="2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4F77BB-CA49-49D3-8C99-4346AF797AD1}"/>
              </a:ext>
            </a:extLst>
          </p:cNvPr>
          <p:cNvSpPr txBox="1"/>
          <p:nvPr/>
        </p:nvSpPr>
        <p:spPr>
          <a:xfrm>
            <a:off x="7860314" y="6153063"/>
            <a:ext cx="2834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ymbol" panose="05050102010706020507" pitchFamily="18" charset="2"/>
              </a:rPr>
              <a:t>l 9</a:t>
            </a:r>
            <a:r>
              <a:rPr lang="en-US" sz="2400" dirty="0"/>
              <a:t>20 nm</a:t>
            </a:r>
            <a:endParaRPr lang="en-US" sz="2400" dirty="0"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79842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5989FF-A31A-407C-BA63-0A9D2BDF6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8083" y="998375"/>
            <a:ext cx="3096290" cy="5029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D4E173-AAE2-4C2E-A4CC-9A1FD3B31A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947" y="902049"/>
            <a:ext cx="481111" cy="5722685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61E57DA-8221-489D-97D0-5D3CCD1E1E23}"/>
              </a:ext>
            </a:extLst>
          </p:cNvPr>
          <p:cNvSpPr/>
          <p:nvPr/>
        </p:nvSpPr>
        <p:spPr>
          <a:xfrm>
            <a:off x="10052727" y="4639449"/>
            <a:ext cx="1895671" cy="15168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6D7E35-095C-497E-999F-720CCA42B414}"/>
              </a:ext>
            </a:extLst>
          </p:cNvPr>
          <p:cNvSpPr txBox="1"/>
          <p:nvPr/>
        </p:nvSpPr>
        <p:spPr>
          <a:xfrm>
            <a:off x="2274283" y="135034"/>
            <a:ext cx="7547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2-Photon microscopy: Advantages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C6422AA-6873-4ECC-9168-7B65251C90C6}"/>
              </a:ext>
            </a:extLst>
          </p:cNvPr>
          <p:cNvSpPr txBox="1"/>
          <p:nvPr/>
        </p:nvSpPr>
        <p:spPr>
          <a:xfrm>
            <a:off x="4815891" y="4537434"/>
            <a:ext cx="26392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Light sent directly to the photomultiplier tube</a:t>
            </a:r>
          </a:p>
          <a:p>
            <a:r>
              <a:rPr lang="en-US" sz="1600" b="1" dirty="0">
                <a:solidFill>
                  <a:srgbClr val="333333"/>
                </a:solidFill>
                <a:latin typeface="Arial" panose="020B0604020202020204" pitchFamily="34" charset="0"/>
              </a:rPr>
              <a:t>-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more sensitive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8685C6-4CC8-40B6-9E8D-0C355F6E66E2}"/>
              </a:ext>
            </a:extLst>
          </p:cNvPr>
          <p:cNvSpPr txBox="1"/>
          <p:nvPr/>
        </p:nvSpPr>
        <p:spPr>
          <a:xfrm>
            <a:off x="4815891" y="1430463"/>
            <a:ext cx="31292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longer wavelength light used is more penetrating (less scattering and </a:t>
            </a:r>
            <a:r>
              <a:rPr lang="en-US" sz="1600" b="1" i="0" dirty="0" err="1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absorbtion</a:t>
            </a:r>
            <a:r>
              <a:rPr lang="en-US" sz="1600" b="1" i="0" dirty="0">
                <a:solidFill>
                  <a:srgbClr val="333333"/>
                </a:solidFill>
                <a:effectLst/>
                <a:latin typeface="Arial" panose="020B0604020202020204" pitchFamily="34" charset="0"/>
              </a:rPr>
              <a:t>)</a:t>
            </a:r>
          </a:p>
          <a:p>
            <a:r>
              <a:rPr lang="en-US" sz="1600" b="1" dirty="0">
                <a:solidFill>
                  <a:srgbClr val="333333"/>
                </a:solidFill>
                <a:latin typeface="Arial" panose="020B0604020202020204" pitchFamily="34" charset="0"/>
              </a:rPr>
              <a:t>-</a:t>
            </a:r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</a:rPr>
              <a:t>greater excitation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A2D0C54-7900-4E9B-BA03-DB0D812D7457}"/>
              </a:ext>
            </a:extLst>
          </p:cNvPr>
          <p:cNvSpPr txBox="1"/>
          <p:nvPr/>
        </p:nvSpPr>
        <p:spPr>
          <a:xfrm>
            <a:off x="4815891" y="3055721"/>
            <a:ext cx="33200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IR </a:t>
            </a: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has lower energy and so there is </a:t>
            </a:r>
            <a:r>
              <a:rPr lang="en-US" sz="16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reduced phototoxicity / damage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261B374-084D-456C-A9AB-06FB9E08B2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18" y="1337037"/>
            <a:ext cx="3194124" cy="2197099"/>
          </a:xfrm>
          <a:prstGeom prst="rect">
            <a:avLst/>
          </a:prstGeom>
        </p:spPr>
      </p:pic>
      <p:pic>
        <p:nvPicPr>
          <p:cNvPr id="13" name="Picture 12" descr="http://microscopy.berkeley.edu/courses/TLM/2P/1Pvs2PFluorescence.jpg">
            <a:extLst>
              <a:ext uri="{FF2B5EF4-FFF2-40B4-BE49-F238E27FC236}">
                <a16:creationId xmlns:a16="http://schemas.microsoft.com/office/drawing/2014/main" id="{F9A32EA0-48CF-4A81-8CEA-0C5CF0104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81" y="4038137"/>
            <a:ext cx="3136443" cy="1829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E1A3A9-C859-40C9-A87A-E0BB3F74686F}"/>
              </a:ext>
            </a:extLst>
          </p:cNvPr>
          <p:cNvSpPr txBox="1"/>
          <p:nvPr/>
        </p:nvSpPr>
        <p:spPr>
          <a:xfrm>
            <a:off x="458830" y="5921224"/>
            <a:ext cx="46865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Optical sectioning </a:t>
            </a:r>
            <a:r>
              <a:rPr lang="en-US" sz="1400" b="1" dirty="0"/>
              <a:t>is achieved because 2 photons are only absorbed at the focal plane where peak power is highest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F1A821-70B8-499A-8C63-AA459906F041}"/>
              </a:ext>
            </a:extLst>
          </p:cNvPr>
          <p:cNvSpPr txBox="1"/>
          <p:nvPr/>
        </p:nvSpPr>
        <p:spPr>
          <a:xfrm>
            <a:off x="2931656" y="3669219"/>
            <a:ext cx="1289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 femtoliter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102C8E9-91A5-4777-9C42-B6179B8017B2}"/>
              </a:ext>
            </a:extLst>
          </p:cNvPr>
          <p:cNvCxnSpPr>
            <a:cxnSpLocks/>
          </p:cNvCxnSpPr>
          <p:nvPr/>
        </p:nvCxnSpPr>
        <p:spPr>
          <a:xfrm flipH="1">
            <a:off x="3415200" y="3963818"/>
            <a:ext cx="161120" cy="11265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8216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InSight X3+ and InSight X3">
            <a:extLst>
              <a:ext uri="{FF2B5EF4-FFF2-40B4-BE49-F238E27FC236}">
                <a16:creationId xmlns:a16="http://schemas.microsoft.com/office/drawing/2014/main" id="{73599A4E-E968-4728-A38A-E4BDA4CCE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51" y="1361528"/>
            <a:ext cx="2153070" cy="127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nSight® X3™">
            <a:extLst>
              <a:ext uri="{FF2B5EF4-FFF2-40B4-BE49-F238E27FC236}">
                <a16:creationId xmlns:a16="http://schemas.microsoft.com/office/drawing/2014/main" id="{6895D995-F977-40D5-A649-CA8D9FE96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234" y="1201005"/>
            <a:ext cx="2440658" cy="137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" descr="Building Brain Complexity | The Brink | Boston University">
            <a:extLst>
              <a:ext uri="{FF2B5EF4-FFF2-40B4-BE49-F238E27FC236}">
                <a16:creationId xmlns:a16="http://schemas.microsoft.com/office/drawing/2014/main" id="{8F1E0883-DDF6-4928-B5A3-A29212F75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363" y="3857984"/>
            <a:ext cx="1669685" cy="1673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7E8454-7114-46D5-8E6F-8BBDE310E8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6208" y="3727164"/>
            <a:ext cx="1277786" cy="20179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1D6419-49A6-44D5-933A-49FED6143C26}"/>
              </a:ext>
            </a:extLst>
          </p:cNvPr>
          <p:cNvSpPr txBox="1"/>
          <p:nvPr/>
        </p:nvSpPr>
        <p:spPr>
          <a:xfrm>
            <a:off x="7397570" y="5758699"/>
            <a:ext cx="1185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 err="1"/>
              <a:t>Palfi</a:t>
            </a:r>
            <a:r>
              <a:rPr lang="en-CA" sz="1200" dirty="0"/>
              <a:t> et al.,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E2F538E-CDED-4F6B-BAC1-44DF95431D80}"/>
              </a:ext>
            </a:extLst>
          </p:cNvPr>
          <p:cNvSpPr txBox="1"/>
          <p:nvPr/>
        </p:nvSpPr>
        <p:spPr>
          <a:xfrm>
            <a:off x="7397570" y="3405833"/>
            <a:ext cx="1637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Activation: </a:t>
            </a:r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A6CCAA-63F9-4041-809D-94687BEE4BB6}"/>
              </a:ext>
            </a:extLst>
          </p:cNvPr>
          <p:cNvSpPr txBox="1"/>
          <p:nvPr/>
        </p:nvSpPr>
        <p:spPr>
          <a:xfrm>
            <a:off x="6096000" y="4326120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7E9870-FE60-468E-A485-1F7436757BB7}"/>
              </a:ext>
            </a:extLst>
          </p:cNvPr>
          <p:cNvSpPr txBox="1"/>
          <p:nvPr/>
        </p:nvSpPr>
        <p:spPr>
          <a:xfrm>
            <a:off x="3300000" y="6126027"/>
            <a:ext cx="2834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ymbol" panose="05050102010706020507" pitchFamily="18" charset="2"/>
              </a:rPr>
              <a:t>l </a:t>
            </a:r>
            <a:r>
              <a:rPr lang="en-US" sz="2400" dirty="0"/>
              <a:t>920 – 1300 nm</a:t>
            </a:r>
            <a:endParaRPr lang="en-US" sz="2400" dirty="0">
              <a:latin typeface="Symbol" panose="05050102010706020507" pitchFamily="18" charset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C2F5E2-27F2-42B7-A1B5-472D8713D391}"/>
              </a:ext>
            </a:extLst>
          </p:cNvPr>
          <p:cNvSpPr txBox="1"/>
          <p:nvPr/>
        </p:nvSpPr>
        <p:spPr>
          <a:xfrm>
            <a:off x="7397570" y="6065725"/>
            <a:ext cx="2834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ymbol" panose="05050102010706020507" pitchFamily="18" charset="2"/>
              </a:rPr>
              <a:t>l </a:t>
            </a:r>
            <a:r>
              <a:rPr lang="en-US" sz="2400" dirty="0"/>
              <a:t>720 nm</a:t>
            </a:r>
            <a:endParaRPr lang="en-US" sz="2400" dirty="0">
              <a:latin typeface="Symbol" panose="05050102010706020507" pitchFamily="18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F24D2A-2502-4999-88A5-76778DC6A7D0}"/>
              </a:ext>
            </a:extLst>
          </p:cNvPr>
          <p:cNvSpPr txBox="1"/>
          <p:nvPr/>
        </p:nvSpPr>
        <p:spPr>
          <a:xfrm>
            <a:off x="723243" y="399852"/>
            <a:ext cx="10656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Multiple 2 photon imaging / stimulation combinations possible</a:t>
            </a:r>
            <a:endParaRPr lang="en-CA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73479D-356C-4567-9EF7-C72D9C80E58C}"/>
              </a:ext>
            </a:extLst>
          </p:cNvPr>
          <p:cNvSpPr txBox="1"/>
          <p:nvPr/>
        </p:nvSpPr>
        <p:spPr>
          <a:xfrm>
            <a:off x="984266" y="2657655"/>
            <a:ext cx="2542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Spectraphysics</a:t>
            </a:r>
            <a:r>
              <a:rPr lang="en-US" dirty="0"/>
              <a:t> Insight X3 </a:t>
            </a:r>
            <a:r>
              <a:rPr lang="en-US" dirty="0" err="1"/>
              <a:t>tuneable</a:t>
            </a:r>
            <a:r>
              <a:rPr lang="en-US" dirty="0"/>
              <a:t> laser (</a:t>
            </a:r>
            <a:r>
              <a:rPr lang="en-US" b="1" dirty="0"/>
              <a:t>680 nm to 1300 nm</a:t>
            </a:r>
            <a:r>
              <a:rPr lang="en-US" dirty="0"/>
              <a:t>)</a:t>
            </a:r>
          </a:p>
          <a:p>
            <a:endParaRPr lang="en-C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43B436-5FFC-4588-82C2-D395A1AA5E22}"/>
              </a:ext>
            </a:extLst>
          </p:cNvPr>
          <p:cNvSpPr txBox="1"/>
          <p:nvPr/>
        </p:nvSpPr>
        <p:spPr>
          <a:xfrm>
            <a:off x="9439144" y="2586328"/>
            <a:ext cx="2652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Spectraphysics</a:t>
            </a:r>
            <a:r>
              <a:rPr lang="en-US" dirty="0"/>
              <a:t> </a:t>
            </a:r>
            <a:r>
              <a:rPr lang="en-US" dirty="0" err="1"/>
              <a:t>MaiTai</a:t>
            </a:r>
            <a:r>
              <a:rPr lang="en-US" dirty="0"/>
              <a:t> </a:t>
            </a:r>
            <a:r>
              <a:rPr lang="en-US" dirty="0" err="1"/>
              <a:t>eHP</a:t>
            </a:r>
            <a:r>
              <a:rPr lang="en-US" dirty="0"/>
              <a:t> DS (</a:t>
            </a:r>
            <a:r>
              <a:rPr lang="en-US" b="1" dirty="0"/>
              <a:t>690 nm to 1040 nm</a:t>
            </a:r>
            <a:r>
              <a:rPr lang="en-US" dirty="0"/>
              <a:t>)</a:t>
            </a:r>
          </a:p>
          <a:p>
            <a:endParaRPr lang="en-CA" dirty="0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832356FD-5994-401E-95E9-1590C33E9B96}"/>
              </a:ext>
            </a:extLst>
          </p:cNvPr>
          <p:cNvSpPr/>
          <p:nvPr/>
        </p:nvSpPr>
        <p:spPr>
          <a:xfrm>
            <a:off x="8150206" y="2614052"/>
            <a:ext cx="447266" cy="7069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5E2CC03E-47D1-4C11-BA00-3D45672C5F96}"/>
              </a:ext>
            </a:extLst>
          </p:cNvPr>
          <p:cNvSpPr/>
          <p:nvPr/>
        </p:nvSpPr>
        <p:spPr>
          <a:xfrm rot="2250484">
            <a:off x="3745886" y="2603274"/>
            <a:ext cx="447266" cy="7069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8F9F21F-2D17-4C86-8C6D-E66E6DAE1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123" y="1396905"/>
            <a:ext cx="1961001" cy="76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4935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nSight® X3™">
            <a:extLst>
              <a:ext uri="{FF2B5EF4-FFF2-40B4-BE49-F238E27FC236}">
                <a16:creationId xmlns:a16="http://schemas.microsoft.com/office/drawing/2014/main" id="{6BA61614-5A1E-4B42-9D08-69126099D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234" y="1201005"/>
            <a:ext cx="2440658" cy="137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nSight X3+ and InSight X3">
            <a:extLst>
              <a:ext uri="{FF2B5EF4-FFF2-40B4-BE49-F238E27FC236}">
                <a16:creationId xmlns:a16="http://schemas.microsoft.com/office/drawing/2014/main" id="{3964A283-7AD2-42B7-A088-F990A3758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51" y="1361528"/>
            <a:ext cx="2153070" cy="127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4AFD3A-3AB1-41F9-B3B8-113BE2B66449}"/>
              </a:ext>
            </a:extLst>
          </p:cNvPr>
          <p:cNvSpPr txBox="1"/>
          <p:nvPr/>
        </p:nvSpPr>
        <p:spPr>
          <a:xfrm>
            <a:off x="6096000" y="4326120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627738-70C5-4A59-9533-3933A8C76D23}"/>
              </a:ext>
            </a:extLst>
          </p:cNvPr>
          <p:cNvSpPr txBox="1"/>
          <p:nvPr/>
        </p:nvSpPr>
        <p:spPr>
          <a:xfrm>
            <a:off x="3413731" y="6112379"/>
            <a:ext cx="2834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ymbol" panose="05050102010706020507" pitchFamily="18" charset="2"/>
              </a:rPr>
              <a:t>l </a:t>
            </a:r>
            <a:r>
              <a:rPr lang="en-US" sz="2400" dirty="0"/>
              <a:t>1080 – 1300 nm</a:t>
            </a:r>
            <a:endParaRPr lang="en-US" sz="2400" dirty="0">
              <a:latin typeface="Symbol" panose="05050102010706020507" pitchFamily="18" charset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15D50D-4A4C-40BD-A8CC-7F034A3F52E1}"/>
              </a:ext>
            </a:extLst>
          </p:cNvPr>
          <p:cNvSpPr txBox="1"/>
          <p:nvPr/>
        </p:nvSpPr>
        <p:spPr>
          <a:xfrm>
            <a:off x="7397570" y="6065725"/>
            <a:ext cx="2834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ymbol" panose="05050102010706020507" pitchFamily="18" charset="2"/>
              </a:rPr>
              <a:t>l 9</a:t>
            </a:r>
            <a:r>
              <a:rPr lang="en-US" sz="2400" dirty="0"/>
              <a:t>20 nm</a:t>
            </a:r>
            <a:endParaRPr lang="en-US" sz="2400" dirty="0">
              <a:latin typeface="Symbol" panose="05050102010706020507" pitchFamily="18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37518-50C1-4725-A70C-53524258A844}"/>
              </a:ext>
            </a:extLst>
          </p:cNvPr>
          <p:cNvSpPr txBox="1"/>
          <p:nvPr/>
        </p:nvSpPr>
        <p:spPr>
          <a:xfrm>
            <a:off x="723243" y="399852"/>
            <a:ext cx="10656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Multiple 2 photon imaging / stimulation combinations possible</a:t>
            </a:r>
            <a:endParaRPr lang="en-CA" sz="3200" dirty="0"/>
          </a:p>
        </p:txBody>
      </p:sp>
      <p:pic>
        <p:nvPicPr>
          <p:cNvPr id="15" name="Picture 1" descr="image001">
            <a:extLst>
              <a:ext uri="{FF2B5EF4-FFF2-40B4-BE49-F238E27FC236}">
                <a16:creationId xmlns:a16="http://schemas.microsoft.com/office/drawing/2014/main" id="{69F4A73F-6487-4DD0-88D0-854C50B5D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570" y="4217880"/>
            <a:ext cx="1416177" cy="133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00CEFD-3930-4A99-9FB9-4511C3B41BDD}"/>
              </a:ext>
            </a:extLst>
          </p:cNvPr>
          <p:cNvSpPr txBox="1"/>
          <p:nvPr/>
        </p:nvSpPr>
        <p:spPr>
          <a:xfrm>
            <a:off x="7693403" y="5522705"/>
            <a:ext cx="1191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Forli et al., 2018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CA9769-2E3F-4C43-89D4-1BC913362858}"/>
              </a:ext>
            </a:extLst>
          </p:cNvPr>
          <p:cNvSpPr txBox="1"/>
          <p:nvPr/>
        </p:nvSpPr>
        <p:spPr>
          <a:xfrm>
            <a:off x="7555677" y="3844482"/>
            <a:ext cx="1637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Activation: </a:t>
            </a:r>
            <a:endParaRPr lang="en-US" sz="1400" dirty="0"/>
          </a:p>
        </p:txBody>
      </p:sp>
      <p:pic>
        <p:nvPicPr>
          <p:cNvPr id="6146" name="Picture 1" descr="Scientists Discover A New Type Of Brain Cell In Humans">
            <a:extLst>
              <a:ext uri="{FF2B5EF4-FFF2-40B4-BE49-F238E27FC236}">
                <a16:creationId xmlns:a16="http://schemas.microsoft.com/office/drawing/2014/main" id="{113716A7-2DDE-4EE6-9C76-1CDBE25E7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24" y="3589024"/>
            <a:ext cx="1827400" cy="242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95B637-F745-473F-BA72-0C12B7F63CC9}"/>
              </a:ext>
            </a:extLst>
          </p:cNvPr>
          <p:cNvSpPr txBox="1"/>
          <p:nvPr/>
        </p:nvSpPr>
        <p:spPr>
          <a:xfrm>
            <a:off x="984266" y="2657655"/>
            <a:ext cx="2542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Spectraphysics</a:t>
            </a:r>
            <a:r>
              <a:rPr lang="en-US" dirty="0"/>
              <a:t> Insight X3 </a:t>
            </a:r>
            <a:r>
              <a:rPr lang="en-US" dirty="0" err="1"/>
              <a:t>tuneable</a:t>
            </a:r>
            <a:r>
              <a:rPr lang="en-US" dirty="0"/>
              <a:t> laser (</a:t>
            </a:r>
            <a:r>
              <a:rPr lang="en-US" b="1" dirty="0"/>
              <a:t>680 nm to 1300 nm</a:t>
            </a:r>
            <a:r>
              <a:rPr lang="en-US" dirty="0"/>
              <a:t>)</a:t>
            </a:r>
          </a:p>
          <a:p>
            <a:endParaRPr lang="en-C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FBCB98-9CEA-45DF-8811-91741E53A3E2}"/>
              </a:ext>
            </a:extLst>
          </p:cNvPr>
          <p:cNvSpPr txBox="1"/>
          <p:nvPr/>
        </p:nvSpPr>
        <p:spPr>
          <a:xfrm>
            <a:off x="9439144" y="2586328"/>
            <a:ext cx="2652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Spectrahysics</a:t>
            </a:r>
            <a:r>
              <a:rPr lang="en-US" dirty="0"/>
              <a:t> </a:t>
            </a:r>
            <a:r>
              <a:rPr lang="en-US" dirty="0" err="1"/>
              <a:t>MaiTai</a:t>
            </a:r>
            <a:r>
              <a:rPr lang="en-US" dirty="0"/>
              <a:t> </a:t>
            </a:r>
            <a:r>
              <a:rPr lang="en-US" dirty="0" err="1"/>
              <a:t>eHP</a:t>
            </a:r>
            <a:r>
              <a:rPr lang="en-US" dirty="0"/>
              <a:t> DS (</a:t>
            </a:r>
            <a:r>
              <a:rPr lang="en-US" b="1" dirty="0"/>
              <a:t>690 nm to 1040 nm</a:t>
            </a:r>
            <a:r>
              <a:rPr lang="en-US" dirty="0"/>
              <a:t>)</a:t>
            </a:r>
          </a:p>
          <a:p>
            <a:endParaRPr lang="en-CA" dirty="0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C2498187-55E1-42B0-B7AC-24630A5D782D}"/>
              </a:ext>
            </a:extLst>
          </p:cNvPr>
          <p:cNvSpPr/>
          <p:nvPr/>
        </p:nvSpPr>
        <p:spPr>
          <a:xfrm>
            <a:off x="8150206" y="2614052"/>
            <a:ext cx="447266" cy="7069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B2789B10-5869-4A01-BA44-D899822E5B5F}"/>
              </a:ext>
            </a:extLst>
          </p:cNvPr>
          <p:cNvSpPr/>
          <p:nvPr/>
        </p:nvSpPr>
        <p:spPr>
          <a:xfrm rot="2250484">
            <a:off x="3745886" y="2603274"/>
            <a:ext cx="447266" cy="7069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95C3973-1A1A-4B47-980D-AEE10B2E1E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123" y="1396905"/>
            <a:ext cx="1961001" cy="7661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D032287-0ADF-48B2-B1D9-532EF05365C1}"/>
              </a:ext>
            </a:extLst>
          </p:cNvPr>
          <p:cNvSpPr txBox="1"/>
          <p:nvPr/>
        </p:nvSpPr>
        <p:spPr>
          <a:xfrm>
            <a:off x="4644342" y="3542071"/>
            <a:ext cx="68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3.5W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96067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nSight® X3™">
            <a:extLst>
              <a:ext uri="{FF2B5EF4-FFF2-40B4-BE49-F238E27FC236}">
                <a16:creationId xmlns:a16="http://schemas.microsoft.com/office/drawing/2014/main" id="{6BA61614-5A1E-4B42-9D08-69126099D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3234" y="1201005"/>
            <a:ext cx="2440658" cy="1379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nSight X3+ and InSight X3">
            <a:extLst>
              <a:ext uri="{FF2B5EF4-FFF2-40B4-BE49-F238E27FC236}">
                <a16:creationId xmlns:a16="http://schemas.microsoft.com/office/drawing/2014/main" id="{3964A283-7AD2-42B7-A088-F990A3758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451" y="1361528"/>
            <a:ext cx="2153070" cy="127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4AFD3A-3AB1-41F9-B3B8-113BE2B66449}"/>
              </a:ext>
            </a:extLst>
          </p:cNvPr>
          <p:cNvSpPr txBox="1"/>
          <p:nvPr/>
        </p:nvSpPr>
        <p:spPr>
          <a:xfrm>
            <a:off x="6096000" y="4326120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627738-70C5-4A59-9533-3933A8C76D23}"/>
              </a:ext>
            </a:extLst>
          </p:cNvPr>
          <p:cNvSpPr txBox="1"/>
          <p:nvPr/>
        </p:nvSpPr>
        <p:spPr>
          <a:xfrm>
            <a:off x="3413731" y="6112379"/>
            <a:ext cx="2834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ymbol" panose="05050102010706020507" pitchFamily="18" charset="2"/>
              </a:rPr>
              <a:t>l </a:t>
            </a:r>
            <a:r>
              <a:rPr lang="en-US" sz="2400" dirty="0"/>
              <a:t>1080 – 1300 nm</a:t>
            </a:r>
            <a:endParaRPr lang="en-US" sz="2400" dirty="0">
              <a:latin typeface="Symbol" panose="05050102010706020507" pitchFamily="18" charset="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15D50D-4A4C-40BD-A8CC-7F034A3F52E1}"/>
              </a:ext>
            </a:extLst>
          </p:cNvPr>
          <p:cNvSpPr txBox="1"/>
          <p:nvPr/>
        </p:nvSpPr>
        <p:spPr>
          <a:xfrm>
            <a:off x="7397570" y="6065725"/>
            <a:ext cx="2834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Symbol" panose="05050102010706020507" pitchFamily="18" charset="2"/>
              </a:rPr>
              <a:t>l 9</a:t>
            </a:r>
            <a:r>
              <a:rPr lang="en-US" sz="2400" dirty="0"/>
              <a:t>20 nm</a:t>
            </a:r>
            <a:endParaRPr lang="en-US" sz="2400" dirty="0">
              <a:latin typeface="Symbol" panose="05050102010706020507" pitchFamily="18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537518-50C1-4725-A70C-53524258A844}"/>
              </a:ext>
            </a:extLst>
          </p:cNvPr>
          <p:cNvSpPr txBox="1"/>
          <p:nvPr/>
        </p:nvSpPr>
        <p:spPr>
          <a:xfrm>
            <a:off x="723243" y="399852"/>
            <a:ext cx="106567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Multiple 2 photon imaging / stimulation combinations possible</a:t>
            </a:r>
            <a:endParaRPr lang="en-CA" sz="3200" dirty="0"/>
          </a:p>
        </p:txBody>
      </p:sp>
      <p:pic>
        <p:nvPicPr>
          <p:cNvPr id="15" name="Picture 1" descr="image001">
            <a:extLst>
              <a:ext uri="{FF2B5EF4-FFF2-40B4-BE49-F238E27FC236}">
                <a16:creationId xmlns:a16="http://schemas.microsoft.com/office/drawing/2014/main" id="{69F4A73F-6487-4DD0-88D0-854C50B5D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570" y="4217880"/>
            <a:ext cx="1416177" cy="1330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00CEFD-3930-4A99-9FB9-4511C3B41BDD}"/>
              </a:ext>
            </a:extLst>
          </p:cNvPr>
          <p:cNvSpPr txBox="1"/>
          <p:nvPr/>
        </p:nvSpPr>
        <p:spPr>
          <a:xfrm>
            <a:off x="7693403" y="5522705"/>
            <a:ext cx="1191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200" dirty="0"/>
              <a:t>Forli et al., 2018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CA9769-2E3F-4C43-89D4-1BC913362858}"/>
              </a:ext>
            </a:extLst>
          </p:cNvPr>
          <p:cNvSpPr txBox="1"/>
          <p:nvPr/>
        </p:nvSpPr>
        <p:spPr>
          <a:xfrm>
            <a:off x="7555677" y="3844482"/>
            <a:ext cx="1637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Activation: </a:t>
            </a:r>
            <a:endParaRPr lang="en-US" sz="1400" dirty="0"/>
          </a:p>
        </p:txBody>
      </p:sp>
      <p:pic>
        <p:nvPicPr>
          <p:cNvPr id="6146" name="Picture 1" descr="Scientists Discover A New Type Of Brain Cell In Humans">
            <a:extLst>
              <a:ext uri="{FF2B5EF4-FFF2-40B4-BE49-F238E27FC236}">
                <a16:creationId xmlns:a16="http://schemas.microsoft.com/office/drawing/2014/main" id="{113716A7-2DDE-4EE6-9C76-1CDBE25E7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624" y="3589024"/>
            <a:ext cx="1827400" cy="2427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195B637-F745-473F-BA72-0C12B7F63CC9}"/>
              </a:ext>
            </a:extLst>
          </p:cNvPr>
          <p:cNvSpPr txBox="1"/>
          <p:nvPr/>
        </p:nvSpPr>
        <p:spPr>
          <a:xfrm>
            <a:off x="984266" y="2657655"/>
            <a:ext cx="2542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Spectraphysics</a:t>
            </a:r>
            <a:r>
              <a:rPr lang="en-US" dirty="0"/>
              <a:t> Insight X3 </a:t>
            </a:r>
            <a:r>
              <a:rPr lang="en-US" dirty="0" err="1"/>
              <a:t>tuneable</a:t>
            </a:r>
            <a:r>
              <a:rPr lang="en-US" dirty="0"/>
              <a:t> laser (</a:t>
            </a:r>
            <a:r>
              <a:rPr lang="en-US" b="1" dirty="0"/>
              <a:t>680 nm to 1300 nm</a:t>
            </a:r>
            <a:r>
              <a:rPr lang="en-US" dirty="0"/>
              <a:t>)</a:t>
            </a:r>
          </a:p>
          <a:p>
            <a:endParaRPr lang="en-C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FBCB98-9CEA-45DF-8811-91741E53A3E2}"/>
              </a:ext>
            </a:extLst>
          </p:cNvPr>
          <p:cNvSpPr txBox="1"/>
          <p:nvPr/>
        </p:nvSpPr>
        <p:spPr>
          <a:xfrm>
            <a:off x="9439144" y="2586328"/>
            <a:ext cx="26527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Spectrahysics</a:t>
            </a:r>
            <a:r>
              <a:rPr lang="en-US" dirty="0"/>
              <a:t> </a:t>
            </a:r>
            <a:r>
              <a:rPr lang="en-US" dirty="0" err="1"/>
              <a:t>MaiTai</a:t>
            </a:r>
            <a:r>
              <a:rPr lang="en-US" dirty="0"/>
              <a:t> </a:t>
            </a:r>
            <a:r>
              <a:rPr lang="en-US" dirty="0" err="1"/>
              <a:t>eHP</a:t>
            </a:r>
            <a:r>
              <a:rPr lang="en-US" dirty="0"/>
              <a:t> DS (</a:t>
            </a:r>
            <a:r>
              <a:rPr lang="en-US" b="1" dirty="0"/>
              <a:t>690 nm to 1040 nm</a:t>
            </a:r>
            <a:r>
              <a:rPr lang="en-US" dirty="0"/>
              <a:t>)</a:t>
            </a:r>
          </a:p>
          <a:p>
            <a:endParaRPr lang="en-CA" dirty="0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C2498187-55E1-42B0-B7AC-24630A5D782D}"/>
              </a:ext>
            </a:extLst>
          </p:cNvPr>
          <p:cNvSpPr/>
          <p:nvPr/>
        </p:nvSpPr>
        <p:spPr>
          <a:xfrm>
            <a:off x="8150206" y="2614052"/>
            <a:ext cx="447266" cy="7069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B2789B10-5869-4A01-BA44-D899822E5B5F}"/>
              </a:ext>
            </a:extLst>
          </p:cNvPr>
          <p:cNvSpPr/>
          <p:nvPr/>
        </p:nvSpPr>
        <p:spPr>
          <a:xfrm rot="2250484">
            <a:off x="3745886" y="2603274"/>
            <a:ext cx="447266" cy="7069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195C3973-1A1A-4B47-980D-AEE10B2E1E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123" y="1396905"/>
            <a:ext cx="1961001" cy="766194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8578D478-BB53-4416-B5D2-E47A403E5FD6}"/>
              </a:ext>
            </a:extLst>
          </p:cNvPr>
          <p:cNvSpPr/>
          <p:nvPr/>
        </p:nvSpPr>
        <p:spPr>
          <a:xfrm>
            <a:off x="4330304" y="3373343"/>
            <a:ext cx="1229495" cy="76907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032287-0ADF-48B2-B1D9-532EF05365C1}"/>
              </a:ext>
            </a:extLst>
          </p:cNvPr>
          <p:cNvSpPr txBox="1"/>
          <p:nvPr/>
        </p:nvSpPr>
        <p:spPr>
          <a:xfrm>
            <a:off x="4644342" y="3542071"/>
            <a:ext cx="683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3.5W</a:t>
            </a:r>
            <a:endParaRPr lang="en-CA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549586-43A1-4207-90AB-D632B0CC057A}"/>
              </a:ext>
            </a:extLst>
          </p:cNvPr>
          <p:cNvSpPr txBox="1"/>
          <p:nvPr/>
        </p:nvSpPr>
        <p:spPr>
          <a:xfrm>
            <a:off x="5180664" y="2265060"/>
            <a:ext cx="18954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Spectraphysics</a:t>
            </a:r>
            <a:r>
              <a:rPr lang="en-US" dirty="0"/>
              <a:t> Insight X3 fixed output laser (</a:t>
            </a:r>
            <a:r>
              <a:rPr lang="en-US" b="1" dirty="0"/>
              <a:t>1045 nm</a:t>
            </a:r>
            <a:r>
              <a:rPr lang="en-US" dirty="0"/>
              <a:t>)</a:t>
            </a:r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719C2192-1FE6-4A51-B885-E35D53E60EB2}"/>
              </a:ext>
            </a:extLst>
          </p:cNvPr>
          <p:cNvSpPr/>
          <p:nvPr/>
        </p:nvSpPr>
        <p:spPr>
          <a:xfrm rot="19771741">
            <a:off x="4467974" y="2631086"/>
            <a:ext cx="447266" cy="706982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157393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78701-9BD3-4FF5-A640-9D6A1640A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Spatial Light Modulator (SLM) - Bruker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5F927-EA42-4B48-9D80-10E222C16D1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Bruker Confidential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D35C51-26D4-4BE9-A401-D9A035923F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8428"/>
          <a:stretch/>
        </p:blipFill>
        <p:spPr>
          <a:xfrm>
            <a:off x="916403" y="1777838"/>
            <a:ext cx="6632477" cy="18691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31E01F-B24D-4A62-B16D-D3D68CF565DB}"/>
              </a:ext>
            </a:extLst>
          </p:cNvPr>
          <p:cNvSpPr txBox="1"/>
          <p:nvPr/>
        </p:nvSpPr>
        <p:spPr>
          <a:xfrm>
            <a:off x="519856" y="3561853"/>
            <a:ext cx="42174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Yang and </a:t>
            </a:r>
            <a:r>
              <a:rPr lang="en-US" sz="1400" dirty="0" err="1"/>
              <a:t>Yuste</a:t>
            </a:r>
            <a:r>
              <a:rPr lang="en-US" sz="1400" dirty="0"/>
              <a:t>, Current Opinions in Neurobiology 2018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83917B-766E-4BC9-91DF-9E580B792E34}"/>
              </a:ext>
            </a:extLst>
          </p:cNvPr>
          <p:cNvSpPr txBox="1"/>
          <p:nvPr/>
        </p:nvSpPr>
        <p:spPr>
          <a:xfrm>
            <a:off x="8152738" y="1822916"/>
            <a:ext cx="32636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indent="-1714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Simultaneously activate multiple regions (synapses or cells)</a:t>
            </a:r>
          </a:p>
          <a:p>
            <a:pPr marL="171450" indent="-1714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" indent="-1714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SLM conjugated to secondary galvos: scan and pan 3 dimensional holograms</a:t>
            </a:r>
          </a:p>
          <a:p>
            <a:pPr>
              <a:buClr>
                <a:srgbClr val="FF0000"/>
              </a:buClr>
            </a:pPr>
            <a:endParaRPr lang="en-US" sz="2000" dirty="0"/>
          </a:p>
          <a:p>
            <a:pPr marL="171450" indent="-1714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Closed Loop Experiments with Prairie Link Interface</a:t>
            </a:r>
          </a:p>
          <a:p>
            <a:pPr marL="171450" indent="-1714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Clr>
                <a:srgbClr val="FF0000"/>
              </a:buClr>
            </a:pP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0702955" y="4890"/>
            <a:ext cx="1399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bg1">
                    <a:lumMod val="50000"/>
                  </a:schemeClr>
                </a:solidFill>
              </a:rPr>
              <a:t>In vitro</a:t>
            </a:r>
            <a:endParaRPr lang="en-CA" sz="3200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63D40D-D4A2-438E-A708-8F4E1134ACDC}"/>
              </a:ext>
            </a:extLst>
          </p:cNvPr>
          <p:cNvSpPr txBox="1"/>
          <p:nvPr/>
        </p:nvSpPr>
        <p:spPr>
          <a:xfrm>
            <a:off x="615243" y="4441623"/>
            <a:ext cx="1728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 err="1">
                <a:latin typeface="Calibri" panose="020F0502020204030204" pitchFamily="34" charset="0"/>
              </a:rPr>
              <a:t>Photostim</a:t>
            </a:r>
            <a:r>
              <a:rPr lang="en-US" sz="1200" dirty="0">
                <a:latin typeface="Calibri" panose="020F0502020204030204" pitchFamily="34" charset="0"/>
              </a:rPr>
              <a:t> Laser 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4CF488-7B93-4CC4-ACF9-DE51C7701C15}"/>
              </a:ext>
            </a:extLst>
          </p:cNvPr>
          <p:cNvSpPr txBox="1"/>
          <p:nvPr/>
        </p:nvSpPr>
        <p:spPr>
          <a:xfrm>
            <a:off x="2084283" y="4432455"/>
            <a:ext cx="17287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libri" panose="020F0502020204030204" pitchFamily="34" charset="0"/>
              </a:rPr>
              <a:t>SLM Phase Mask Applied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A9C2C8-1D39-4AF4-8112-6B5B78461A8D}"/>
              </a:ext>
            </a:extLst>
          </p:cNvPr>
          <p:cNvSpPr txBox="1"/>
          <p:nvPr/>
        </p:nvSpPr>
        <p:spPr>
          <a:xfrm>
            <a:off x="3997515" y="4313181"/>
            <a:ext cx="185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latin typeface="Calibri" panose="020F0502020204030204" pitchFamily="34" charset="0"/>
              </a:rPr>
              <a:t>SLM Phase Mask Applied and </a:t>
            </a:r>
            <a:r>
              <a:rPr lang="en-US" sz="1200" dirty="0" err="1">
                <a:latin typeface="Calibri" panose="020F0502020204030204" pitchFamily="34" charset="0"/>
              </a:rPr>
              <a:t>Galvos</a:t>
            </a:r>
            <a:r>
              <a:rPr lang="en-US" sz="1200" dirty="0">
                <a:latin typeface="Calibri" panose="020F0502020204030204" pitchFamily="34" charset="0"/>
              </a:rPr>
              <a:t> Spiral Scanning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52A691-7062-4E3D-BD91-FAB38187D918}"/>
              </a:ext>
            </a:extLst>
          </p:cNvPr>
          <p:cNvSpPr txBox="1"/>
          <p:nvPr/>
        </p:nvSpPr>
        <p:spPr>
          <a:xfrm>
            <a:off x="5872076" y="4269501"/>
            <a:ext cx="18596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 err="1">
                <a:latin typeface="Calibri" panose="020F0502020204030204" pitchFamily="34" charset="0"/>
              </a:rPr>
              <a:t>Galvo</a:t>
            </a:r>
            <a:r>
              <a:rPr lang="en-US" sz="1200" dirty="0">
                <a:latin typeface="Calibri" panose="020F0502020204030204" pitchFamily="34" charset="0"/>
              </a:rPr>
              <a:t> hopping to pan hologram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6E0508B-EC13-4934-80FB-0698EDA2C99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17" y="4764413"/>
            <a:ext cx="1209293" cy="11068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F18B17-3DF1-4A8A-BE89-C5C1B6E83E8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6250" y="4776094"/>
            <a:ext cx="1209293" cy="1106852"/>
          </a:xfrm>
          <a:prstGeom prst="rect">
            <a:avLst/>
          </a:prstGeom>
        </p:spPr>
      </p:pic>
      <p:pic>
        <p:nvPicPr>
          <p:cNvPr id="18" name="Spiralling">
            <a:hlinkClick r:id="" action="ppaction://media"/>
            <a:extLst>
              <a:ext uri="{FF2B5EF4-FFF2-40B4-BE49-F238E27FC236}">
                <a16:creationId xmlns:a16="http://schemas.microsoft.com/office/drawing/2014/main" id="{55E1D2BB-BBB8-48DA-B2A2-D3A50B36F0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45099" y="4778148"/>
            <a:ext cx="1207048" cy="1104798"/>
          </a:xfrm>
          <a:prstGeom prst="rect">
            <a:avLst/>
          </a:prstGeom>
        </p:spPr>
      </p:pic>
      <p:pic>
        <p:nvPicPr>
          <p:cNvPr id="19" name="GalvoHopping">
            <a:hlinkClick r:id="" action="ppaction://media"/>
            <a:extLst>
              <a:ext uri="{FF2B5EF4-FFF2-40B4-BE49-F238E27FC236}">
                <a16:creationId xmlns:a16="http://schemas.microsoft.com/office/drawing/2014/main" id="{2FE52D13-F6B3-4090-91BA-3C484A94855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73125" y="4764413"/>
            <a:ext cx="1209293" cy="11068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AD0740C-DFFE-4046-9C04-FEF5FBD41210}"/>
              </a:ext>
            </a:extLst>
          </p:cNvPr>
          <p:cNvSpPr txBox="1"/>
          <p:nvPr/>
        </p:nvSpPr>
        <p:spPr>
          <a:xfrm>
            <a:off x="649721" y="6158912"/>
            <a:ext cx="61521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 of Adam Packer, animations by Lloyd Russell, Michael </a:t>
            </a:r>
            <a:r>
              <a:rPr lang="en-US" sz="1400" dirty="0" err="1"/>
              <a:t>Häusser’s</a:t>
            </a:r>
            <a:r>
              <a:rPr lang="en-US" sz="1400" dirty="0"/>
              <a:t> Lab, UCL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033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4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04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5686</TotalTime>
  <Words>1524</Words>
  <Application>Microsoft Office PowerPoint</Application>
  <PresentationFormat>Widescreen</PresentationFormat>
  <Paragraphs>325</Paragraphs>
  <Slides>42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0" baseType="lpstr">
      <vt:lpstr>-apple-system</vt:lpstr>
      <vt:lpstr>Arial</vt:lpstr>
      <vt:lpstr>Arial Nova Cond Light</vt:lpstr>
      <vt:lpstr>Calibri</vt:lpstr>
      <vt:lpstr>Calibri Light</vt:lpstr>
      <vt:lpstr>Symbol</vt:lpstr>
      <vt:lpstr>Wingdings</vt:lpstr>
      <vt:lpstr>Office Theme</vt:lpstr>
      <vt:lpstr>Centre for Optophysiology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Spatial Light Modulator (SLM) - Bruker</vt:lpstr>
      <vt:lpstr>PowerPoint Presentation</vt:lpstr>
      <vt:lpstr>PowerPoint Presentation</vt:lpstr>
      <vt:lpstr>PowerPoint Presentation</vt:lpstr>
      <vt:lpstr>PowerPoint Presentation</vt:lpstr>
      <vt:lpstr>Stimulated emission depletion nanoscopy (STED)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Sanderson</dc:creator>
  <cp:lastModifiedBy>Thomas Sanderson</cp:lastModifiedBy>
  <cp:revision>235</cp:revision>
  <dcterms:created xsi:type="dcterms:W3CDTF">2020-07-08T14:48:11Z</dcterms:created>
  <dcterms:modified xsi:type="dcterms:W3CDTF">2024-03-12T20:05:08Z</dcterms:modified>
</cp:coreProperties>
</file>